
<file path=[Content_Types].xml><?xml version="1.0" encoding="utf-8"?>
<Types xmlns="http://schemas.openxmlformats.org/package/2006/content-types">
  <Default Extension="jpeg" ContentType="image/jpe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
  </p:notesMasterIdLst>
  <p:sldIdLst>
    <p:sldId id="256" r:id="rId2"/>
  </p:sldIdLst>
  <p:sldSz cx="22707600" cy="32099250"/>
  <p:notesSz cx="32099250" cy="227076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D3CF588-E76D-40B2-83D9-53D127AD7705}" v="1" dt="2026-08-31T19:32:57.00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p:scale>
          <a:sx n="30" d="100"/>
          <a:sy n="30" d="100"/>
        </p:scale>
        <p:origin x="1680" y="19"/>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microsoft.com/office/2016/11/relationships/changesInfo" Target="changesInfos/changesInfo1.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 Id="rId9"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ella Kelly" userId="26a972998f052bb0" providerId="LiveId" clId="{2B4F8F57-F17E-4A3C-BC58-D40A054EA86A}"/>
    <pc:docChg chg="mod">
      <pc:chgData name="Bella Kelly" userId="26a972998f052bb0" providerId="LiveId" clId="{2B4F8F57-F17E-4A3C-BC58-D40A054EA86A}" dt="2026-09-01T19:25:25.603" v="0"/>
      <pc:docMkLst>
        <pc:docMk/>
      </pc:docMkLst>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388744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sv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3F2F2"/>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7BC274F-37D9-99C8-DCC4-2F5E8E1CB35D}"/>
              </a:ext>
            </a:extLst>
          </p:cNvPr>
          <p:cNvSpPr/>
          <p:nvPr/>
        </p:nvSpPr>
        <p:spPr>
          <a:xfrm>
            <a:off x="7227355" y="4062334"/>
            <a:ext cx="15350679" cy="6322217"/>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ext 0"/>
          <p:cNvSpPr/>
          <p:nvPr/>
        </p:nvSpPr>
        <p:spPr>
          <a:xfrm>
            <a:off x="876264" y="628543"/>
            <a:ext cx="10799252" cy="311055"/>
          </a:xfrm>
          <a:prstGeom prst="rect">
            <a:avLst/>
          </a:prstGeom>
          <a:noFill/>
          <a:ln/>
        </p:spPr>
        <p:txBody>
          <a:bodyPr wrap="square" lIns="25400" tIns="25400" rIns="25400" bIns="25400" rtlCol="0" anchor="t">
            <a:normAutofit lnSpcReduction="10000"/>
          </a:bodyPr>
          <a:lstStyle/>
          <a:p>
            <a:pPr marL="0" indent="0" algn="l">
              <a:buNone/>
            </a:pPr>
            <a:r>
              <a:rPr lang="en-US" sz="1725" kern="0" spc="380" dirty="0">
                <a:solidFill>
                  <a:srgbClr val="7D5411"/>
                </a:solidFill>
                <a:latin typeface="Lora" pitchFamily="34" charset="0"/>
                <a:ea typeface="Lora" pitchFamily="34" charset="-122"/>
                <a:cs typeface="Lora" pitchFamily="34" charset="-120"/>
              </a:rPr>
              <a:t>QUALITATIVE STUDY · COMMISSIONERS &amp; PROVIDERS, ENGLAND</a:t>
            </a:r>
            <a:endParaRPr lang="en-US" sz="1725" dirty="0"/>
          </a:p>
        </p:txBody>
      </p:sp>
      <p:sp>
        <p:nvSpPr>
          <p:cNvPr id="3" name="Text 1"/>
          <p:cNvSpPr/>
          <p:nvPr/>
        </p:nvSpPr>
        <p:spPr>
          <a:xfrm>
            <a:off x="12322969" y="628543"/>
            <a:ext cx="10459125" cy="311055"/>
          </a:xfrm>
          <a:prstGeom prst="rect">
            <a:avLst/>
          </a:prstGeom>
          <a:noFill/>
          <a:ln/>
        </p:spPr>
        <p:txBody>
          <a:bodyPr wrap="square" lIns="25400" tIns="25400" rIns="25400" bIns="25400" rtlCol="0" anchor="t">
            <a:normAutofit lnSpcReduction="10000"/>
          </a:bodyPr>
          <a:lstStyle/>
          <a:p>
            <a:pPr marL="0" indent="0" algn="l">
              <a:buNone/>
            </a:pPr>
            <a:r>
              <a:rPr lang="en-US" sz="1725" kern="0" spc="380" dirty="0">
                <a:solidFill>
                  <a:srgbClr val="605D5D"/>
                </a:solidFill>
                <a:latin typeface="Lora" pitchFamily="34" charset="0"/>
                <a:ea typeface="Lora" pitchFamily="34" charset="-122"/>
                <a:cs typeface="Lora" pitchFamily="34" charset="-120"/>
              </a:rPr>
              <a:t>UNIVERSITY OF SUSSEX, BRIGHTON · 15–16 SEPTEMBER 2026</a:t>
            </a:r>
            <a:endParaRPr lang="en-US" sz="1725" dirty="0"/>
          </a:p>
        </p:txBody>
      </p:sp>
      <p:sp>
        <p:nvSpPr>
          <p:cNvPr id="4" name="Shape 2"/>
          <p:cNvSpPr/>
          <p:nvPr/>
        </p:nvSpPr>
        <p:spPr>
          <a:xfrm>
            <a:off x="876264" y="1072806"/>
            <a:ext cx="20955000" cy="28433"/>
          </a:xfrm>
          <a:prstGeom prst="rect">
            <a:avLst/>
          </a:prstGeom>
          <a:solidFill>
            <a:srgbClr val="B68235"/>
          </a:solidFill>
          <a:ln/>
        </p:spPr>
        <p:txBody>
          <a:bodyPr/>
          <a:lstStyle/>
          <a:p>
            <a:endParaRPr lang="en-GB"/>
          </a:p>
        </p:txBody>
      </p:sp>
      <p:sp>
        <p:nvSpPr>
          <p:cNvPr id="5" name="Text 3"/>
          <p:cNvSpPr/>
          <p:nvPr/>
        </p:nvSpPr>
        <p:spPr>
          <a:xfrm>
            <a:off x="876265" y="1272547"/>
            <a:ext cx="14532200" cy="1828658"/>
          </a:xfrm>
          <a:prstGeom prst="rect">
            <a:avLst/>
          </a:prstGeom>
          <a:noFill/>
          <a:ln/>
        </p:spPr>
        <p:txBody>
          <a:bodyPr wrap="square" lIns="25400" tIns="25400" rIns="25400" bIns="25400" rtlCol="0" anchor="t">
            <a:normAutofit fontScale="92500" lnSpcReduction="20000"/>
          </a:bodyPr>
          <a:lstStyle/>
          <a:p>
            <a:r>
              <a:rPr lang="en-GB" dirty="0"/>
              <a:t> </a:t>
            </a:r>
          </a:p>
          <a:p>
            <a:r>
              <a:rPr lang="en-GB" sz="6500" dirty="0"/>
              <a:t>How Markets Fail: Understanding the State of Children’s Social Care in England</a:t>
            </a:r>
          </a:p>
          <a:p>
            <a:pPr marL="0" indent="0" algn="ctr">
              <a:lnSpc>
                <a:spcPct val="82005"/>
              </a:lnSpc>
              <a:buNone/>
            </a:pPr>
            <a:endParaRPr lang="en-US" sz="6000" dirty="0"/>
          </a:p>
        </p:txBody>
      </p:sp>
      <p:sp>
        <p:nvSpPr>
          <p:cNvPr id="6" name="Shape 4"/>
          <p:cNvSpPr/>
          <p:nvPr/>
        </p:nvSpPr>
        <p:spPr>
          <a:xfrm>
            <a:off x="781965" y="3031666"/>
            <a:ext cx="20955000" cy="11373"/>
          </a:xfrm>
          <a:prstGeom prst="rect">
            <a:avLst/>
          </a:prstGeom>
          <a:solidFill>
            <a:srgbClr val="201F1D">
              <a:alpha val="16000"/>
            </a:srgbClr>
          </a:solidFill>
          <a:ln/>
        </p:spPr>
        <p:txBody>
          <a:bodyPr/>
          <a:lstStyle/>
          <a:p>
            <a:endParaRPr lang="en-GB"/>
          </a:p>
        </p:txBody>
      </p:sp>
      <p:sp>
        <p:nvSpPr>
          <p:cNvPr id="7" name="Text 5"/>
          <p:cNvSpPr/>
          <p:nvPr/>
        </p:nvSpPr>
        <p:spPr>
          <a:xfrm>
            <a:off x="738607" y="3114883"/>
            <a:ext cx="16102509" cy="470279"/>
          </a:xfrm>
          <a:prstGeom prst="rect">
            <a:avLst/>
          </a:prstGeom>
          <a:noFill/>
          <a:ln/>
        </p:spPr>
        <p:txBody>
          <a:bodyPr wrap="square" lIns="25400" tIns="25400" rIns="25400" bIns="25400" rtlCol="0" anchor="t">
            <a:normAutofit lnSpcReduction="10000"/>
          </a:bodyPr>
          <a:lstStyle/>
          <a:p>
            <a:pPr marL="0" indent="0" algn="l">
              <a:buNone/>
            </a:pPr>
            <a:r>
              <a:rPr lang="en-US" sz="2850" dirty="0">
                <a:solidFill>
                  <a:srgbClr val="201F1D"/>
                </a:solidFill>
                <a:latin typeface="Cormorant Garamond" pitchFamily="34" charset="0"/>
                <a:ea typeface="Cormorant Garamond" pitchFamily="34" charset="-122"/>
                <a:cs typeface="Cormorant Garamond" pitchFamily="34" charset="-120"/>
              </a:rPr>
              <a:t>Isabelle Kelly</a:t>
            </a:r>
            <a:r>
              <a:rPr lang="en-US" sz="1575" baseline="30000" dirty="0">
                <a:solidFill>
                  <a:srgbClr val="201F1D"/>
                </a:solidFill>
                <a:latin typeface="Cormorant Garamond" pitchFamily="34" charset="0"/>
                <a:ea typeface="Cormorant Garamond" pitchFamily="34" charset="-122"/>
                <a:cs typeface="Cormorant Garamond" pitchFamily="34" charset="-120"/>
              </a:rPr>
              <a:t>1 </a:t>
            </a:r>
            <a:r>
              <a:rPr lang="en-US" sz="2850" dirty="0">
                <a:solidFill>
                  <a:srgbClr val="201F1D"/>
                </a:solidFill>
                <a:latin typeface="Cormorant Garamond" pitchFamily="34" charset="0"/>
                <a:ea typeface="Cormorant Garamond" pitchFamily="34" charset="-122"/>
                <a:cs typeface="Cormorant Garamond" pitchFamily="34" charset="-120"/>
              </a:rPr>
              <a:t>Anders Bach-Mortensen</a:t>
            </a:r>
            <a:r>
              <a:rPr lang="en-US" sz="1575" baseline="30000" dirty="0">
                <a:solidFill>
                  <a:srgbClr val="201F1D"/>
                </a:solidFill>
                <a:latin typeface="Cormorant Garamond" pitchFamily="34" charset="0"/>
                <a:ea typeface="Cormorant Garamond" pitchFamily="34" charset="-122"/>
                <a:cs typeface="Cormorant Garamond" pitchFamily="34" charset="-120"/>
              </a:rPr>
              <a:t>1,2 </a:t>
            </a:r>
            <a:r>
              <a:rPr lang="en-US" sz="2850" dirty="0">
                <a:solidFill>
                  <a:srgbClr val="201F1D"/>
                </a:solidFill>
                <a:latin typeface="Cormorant Garamond" pitchFamily="34" charset="0"/>
                <a:ea typeface="Cormorant Garamond" pitchFamily="34" charset="-122"/>
                <a:cs typeface="Cormorant Garamond" pitchFamily="34" charset="-120"/>
              </a:rPr>
              <a:t>Benjamin Goodair</a:t>
            </a:r>
            <a:r>
              <a:rPr lang="en-US" sz="1575" baseline="30000" dirty="0">
                <a:solidFill>
                  <a:srgbClr val="201F1D"/>
                </a:solidFill>
                <a:latin typeface="Cormorant Garamond" pitchFamily="34" charset="0"/>
                <a:ea typeface="Cormorant Garamond" pitchFamily="34" charset="-122"/>
                <a:cs typeface="Cormorant Garamond" pitchFamily="34" charset="-120"/>
              </a:rPr>
              <a:t>1,3</a:t>
            </a:r>
            <a:endParaRPr lang="en-US" sz="2850" dirty="0"/>
          </a:p>
        </p:txBody>
      </p:sp>
      <p:sp>
        <p:nvSpPr>
          <p:cNvPr id="8" name="Text 6"/>
          <p:cNvSpPr/>
          <p:nvPr/>
        </p:nvSpPr>
        <p:spPr>
          <a:xfrm>
            <a:off x="729651" y="3634822"/>
            <a:ext cx="21538586" cy="671619"/>
          </a:xfrm>
          <a:prstGeom prst="rect">
            <a:avLst/>
          </a:prstGeom>
          <a:noFill/>
          <a:ln/>
        </p:spPr>
        <p:txBody>
          <a:bodyPr wrap="square" lIns="25400" tIns="25400" rIns="25400" bIns="25400" rtlCol="0" anchor="t">
            <a:normAutofit/>
          </a:bodyPr>
          <a:lstStyle/>
          <a:p>
            <a:pPr marL="0" indent="0" algn="l">
              <a:lnSpc>
                <a:spcPct val="107479"/>
              </a:lnSpc>
              <a:buNone/>
            </a:pPr>
            <a:r>
              <a:rPr lang="en-US" sz="1375" baseline="30000" dirty="0">
                <a:solidFill>
                  <a:srgbClr val="444141"/>
                </a:solidFill>
                <a:latin typeface="Lora" pitchFamily="34" charset="0"/>
                <a:ea typeface="Lora" pitchFamily="34" charset="-122"/>
                <a:cs typeface="Lora" pitchFamily="34" charset="-120"/>
              </a:rPr>
              <a:t>1 </a:t>
            </a:r>
            <a:r>
              <a:rPr lang="en-US" sz="1650" dirty="0">
                <a:solidFill>
                  <a:srgbClr val="444141"/>
                </a:solidFill>
                <a:latin typeface="Lora" pitchFamily="34" charset="0"/>
                <a:ea typeface="Lora" pitchFamily="34" charset="-122"/>
                <a:cs typeface="Lora" pitchFamily="34" charset="-120"/>
              </a:rPr>
              <a:t>Blavatnik School of Government, University of Oxford, UK · </a:t>
            </a:r>
            <a:r>
              <a:rPr lang="en-US" sz="1375" baseline="30000" dirty="0">
                <a:solidFill>
                  <a:srgbClr val="444141"/>
                </a:solidFill>
                <a:latin typeface="Lora" pitchFamily="34" charset="0"/>
                <a:ea typeface="Lora" pitchFamily="34" charset="-122"/>
                <a:cs typeface="Lora" pitchFamily="34" charset="-120"/>
              </a:rPr>
              <a:t>2 </a:t>
            </a:r>
            <a:r>
              <a:rPr lang="en-US" sz="1650" dirty="0">
                <a:solidFill>
                  <a:srgbClr val="444141"/>
                </a:solidFill>
                <a:latin typeface="Lora" pitchFamily="34" charset="0"/>
                <a:ea typeface="Lora" pitchFamily="34" charset="-122"/>
                <a:cs typeface="Lora" pitchFamily="34" charset="-120"/>
              </a:rPr>
              <a:t>Department of Social Sciences and Business, Roskilde University, Denmark · </a:t>
            </a:r>
            <a:r>
              <a:rPr lang="en-US" sz="1375" baseline="30000" dirty="0">
                <a:solidFill>
                  <a:srgbClr val="444141"/>
                </a:solidFill>
                <a:latin typeface="Lora" pitchFamily="34" charset="0"/>
                <a:ea typeface="Lora" pitchFamily="34" charset="-122"/>
                <a:cs typeface="Lora" pitchFamily="34" charset="-120"/>
              </a:rPr>
              <a:t>3 </a:t>
            </a:r>
            <a:r>
              <a:rPr lang="en-US" sz="1650" dirty="0">
                <a:solidFill>
                  <a:srgbClr val="444141"/>
                </a:solidFill>
                <a:latin typeface="Lora" pitchFamily="34" charset="0"/>
                <a:ea typeface="Lora" pitchFamily="34" charset="-122"/>
                <a:cs typeface="Lora" pitchFamily="34" charset="-120"/>
              </a:rPr>
              <a:t>Centre for Analysis of Social Exclusion, London School of Economics, UK</a:t>
            </a:r>
            <a:endParaRPr lang="en-US" sz="1650" dirty="0"/>
          </a:p>
        </p:txBody>
      </p:sp>
      <p:sp>
        <p:nvSpPr>
          <p:cNvPr id="15" name="Shape 13"/>
          <p:cNvSpPr/>
          <p:nvPr/>
        </p:nvSpPr>
        <p:spPr>
          <a:xfrm>
            <a:off x="514032" y="4934801"/>
            <a:ext cx="6008213" cy="11373"/>
          </a:xfrm>
          <a:prstGeom prst="rect">
            <a:avLst/>
          </a:prstGeom>
          <a:solidFill>
            <a:srgbClr val="B68235"/>
          </a:solidFill>
          <a:ln/>
        </p:spPr>
        <p:txBody>
          <a:bodyPr/>
          <a:lstStyle/>
          <a:p>
            <a:endParaRPr lang="en-GB"/>
          </a:p>
        </p:txBody>
      </p:sp>
      <p:sp>
        <p:nvSpPr>
          <p:cNvPr id="16" name="Text 14"/>
          <p:cNvSpPr/>
          <p:nvPr/>
        </p:nvSpPr>
        <p:spPr>
          <a:xfrm>
            <a:off x="575852" y="4371618"/>
            <a:ext cx="6609035" cy="549891"/>
          </a:xfrm>
          <a:prstGeom prst="rect">
            <a:avLst/>
          </a:prstGeom>
          <a:noFill/>
          <a:ln/>
        </p:spPr>
        <p:txBody>
          <a:bodyPr wrap="square" lIns="25400" tIns="25400" rIns="25400" bIns="25400" rtlCol="0" anchor="t">
            <a:normAutofit lnSpcReduction="10000"/>
          </a:bodyPr>
          <a:lstStyle/>
          <a:p>
            <a:pPr marL="0" indent="0" algn="l">
              <a:buNone/>
            </a:pPr>
            <a:r>
              <a:rPr lang="en-US" sz="3300" b="1" dirty="0">
                <a:solidFill>
                  <a:srgbClr val="201F1D"/>
                </a:solidFill>
                <a:latin typeface="Cormorant Garamond" pitchFamily="34" charset="0"/>
                <a:ea typeface="Cormorant Garamond" pitchFamily="34" charset="-122"/>
                <a:cs typeface="Cormorant Garamond" pitchFamily="34" charset="-120"/>
              </a:rPr>
              <a:t>The market as it stands</a:t>
            </a:r>
            <a:endParaRPr lang="en-US" sz="3300" dirty="0"/>
          </a:p>
        </p:txBody>
      </p:sp>
      <p:sp>
        <p:nvSpPr>
          <p:cNvPr id="17" name="Text 15"/>
          <p:cNvSpPr/>
          <p:nvPr/>
        </p:nvSpPr>
        <p:spPr>
          <a:xfrm>
            <a:off x="557341" y="5065430"/>
            <a:ext cx="6188460" cy="1796493"/>
          </a:xfrm>
          <a:prstGeom prst="rect">
            <a:avLst/>
          </a:prstGeom>
          <a:noFill/>
          <a:ln/>
        </p:spPr>
        <p:txBody>
          <a:bodyPr wrap="square" lIns="25400" tIns="25400" rIns="25400" bIns="25400" rtlCol="0" anchor="t">
            <a:normAutofit/>
          </a:bodyPr>
          <a:lstStyle/>
          <a:p>
            <a:pPr marL="0" indent="0" algn="l">
              <a:lnSpc>
                <a:spcPct val="110430"/>
              </a:lnSpc>
              <a:buNone/>
            </a:pPr>
            <a:r>
              <a:rPr lang="en-US" sz="1950" b="1" dirty="0">
                <a:solidFill>
                  <a:srgbClr val="0A1A33"/>
                </a:solidFill>
                <a:latin typeface="Lora" pitchFamily="34" charset="0"/>
                <a:ea typeface="Lora" pitchFamily="34" charset="-122"/>
                <a:cs typeface="Lora" pitchFamily="34" charset="-120"/>
              </a:rPr>
              <a:t>Children's residential care places are bought and sold inside a </a:t>
            </a:r>
            <a:r>
              <a:rPr lang="en-US" sz="1950" b="1" i="1" dirty="0">
                <a:solidFill>
                  <a:srgbClr val="0A1A33"/>
                </a:solidFill>
                <a:latin typeface="Lora" pitchFamily="34" charset="0"/>
                <a:ea typeface="Lora" pitchFamily="34" charset="-122"/>
                <a:cs typeface="Lora" pitchFamily="34" charset="-120"/>
              </a:rPr>
              <a:t>quasi-market </a:t>
            </a:r>
            <a:r>
              <a:rPr lang="en-US" sz="1950" b="1" dirty="0">
                <a:solidFill>
                  <a:srgbClr val="0A1A33"/>
                </a:solidFill>
                <a:latin typeface="Lora" pitchFamily="34" charset="0"/>
                <a:ea typeface="Lora" pitchFamily="34" charset="-122"/>
                <a:cs typeface="Lora" pitchFamily="34" charset="-120"/>
              </a:rPr>
              <a:t>: state-financed, delivered by competing public, non-profit and for-profit providers. It is not delivering the benefits this model predicts.</a:t>
            </a:r>
            <a:endParaRPr lang="en-US" sz="1950" dirty="0"/>
          </a:p>
        </p:txBody>
      </p:sp>
      <p:sp>
        <p:nvSpPr>
          <p:cNvPr id="18" name="Shape 16"/>
          <p:cNvSpPr/>
          <p:nvPr/>
        </p:nvSpPr>
        <p:spPr>
          <a:xfrm>
            <a:off x="647464" y="6851840"/>
            <a:ext cx="6008213" cy="11373"/>
          </a:xfrm>
          <a:prstGeom prst="rect">
            <a:avLst/>
          </a:prstGeom>
          <a:solidFill>
            <a:srgbClr val="201F1D">
              <a:alpha val="16000"/>
            </a:srgbClr>
          </a:solidFill>
          <a:ln/>
        </p:spPr>
        <p:txBody>
          <a:bodyPr/>
          <a:lstStyle/>
          <a:p>
            <a:endParaRPr lang="en-GB"/>
          </a:p>
        </p:txBody>
      </p:sp>
      <p:sp>
        <p:nvSpPr>
          <p:cNvPr id="19" name="Text 17"/>
          <p:cNvSpPr/>
          <p:nvPr/>
        </p:nvSpPr>
        <p:spPr>
          <a:xfrm>
            <a:off x="380644" y="7287515"/>
            <a:ext cx="1382991" cy="477920"/>
          </a:xfrm>
          <a:prstGeom prst="rect">
            <a:avLst/>
          </a:prstGeom>
          <a:noFill/>
          <a:ln/>
        </p:spPr>
        <p:txBody>
          <a:bodyPr wrap="square" lIns="25400" tIns="25400" rIns="25400" bIns="25400" rtlCol="0" anchor="t">
            <a:normAutofit lnSpcReduction="10000"/>
          </a:bodyPr>
          <a:lstStyle/>
          <a:p>
            <a:pPr marL="0" indent="0" algn="ctr">
              <a:lnSpc>
                <a:spcPct val="85983"/>
              </a:lnSpc>
              <a:buNone/>
            </a:pPr>
            <a:r>
              <a:rPr lang="en-US" sz="3300" dirty="0">
                <a:solidFill>
                  <a:srgbClr val="7D5411"/>
                </a:solidFill>
                <a:latin typeface="Cormorant Garamond" pitchFamily="34" charset="0"/>
                <a:ea typeface="Cormorant Garamond" pitchFamily="34" charset="-122"/>
                <a:cs typeface="Cormorant Garamond" pitchFamily="34" charset="-120"/>
              </a:rPr>
              <a:t>49%</a:t>
            </a:r>
            <a:endParaRPr lang="en-US" sz="3300" dirty="0"/>
          </a:p>
        </p:txBody>
      </p:sp>
      <p:sp>
        <p:nvSpPr>
          <p:cNvPr id="20" name="Text 18"/>
          <p:cNvSpPr/>
          <p:nvPr/>
        </p:nvSpPr>
        <p:spPr>
          <a:xfrm>
            <a:off x="2048539" y="7073973"/>
            <a:ext cx="4697262" cy="1461519"/>
          </a:xfrm>
          <a:prstGeom prst="rect">
            <a:avLst/>
          </a:prstGeom>
          <a:noFill/>
          <a:ln/>
        </p:spPr>
        <p:txBody>
          <a:bodyPr wrap="square" lIns="25400" tIns="25400" rIns="25400" bIns="25400" rtlCol="0" anchor="t">
            <a:normAutofit/>
          </a:bodyPr>
          <a:lstStyle/>
          <a:p>
            <a:pPr marL="0" indent="0" algn="l">
              <a:lnSpc>
                <a:spcPct val="104339"/>
              </a:lnSpc>
              <a:buNone/>
            </a:pPr>
            <a:r>
              <a:rPr lang="en-US" sz="1725" dirty="0">
                <a:solidFill>
                  <a:srgbClr val="201F1D"/>
                </a:solidFill>
                <a:latin typeface="Lora" pitchFamily="34" charset="0"/>
                <a:ea typeface="Lora" pitchFamily="34" charset="-122"/>
                <a:cs typeface="Lora" pitchFamily="34" charset="-120"/>
              </a:rPr>
              <a:t>of children in residential and secure homes are placed 20+ miles outside their local authority — a distance linked to further moves and lower-quality homes (NAO, 2025)</a:t>
            </a:r>
            <a:endParaRPr lang="en-US" sz="1725" dirty="0"/>
          </a:p>
        </p:txBody>
      </p:sp>
      <p:pic>
        <p:nvPicPr>
          <p:cNvPr id="21"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96067" y="8356029"/>
            <a:ext cx="400014" cy="400014"/>
          </a:xfrm>
          <a:prstGeom prst="rect">
            <a:avLst/>
          </a:prstGeom>
        </p:spPr>
      </p:pic>
      <p:pic>
        <p:nvPicPr>
          <p:cNvPr id="22"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72140" y="8356029"/>
            <a:ext cx="400014" cy="400014"/>
          </a:xfrm>
          <a:prstGeom prst="rect">
            <a:avLst/>
          </a:prstGeom>
        </p:spPr>
      </p:pic>
      <p:sp>
        <p:nvSpPr>
          <p:cNvPr id="23" name="Text 19"/>
          <p:cNvSpPr/>
          <p:nvPr/>
        </p:nvSpPr>
        <p:spPr>
          <a:xfrm>
            <a:off x="2043832" y="8539954"/>
            <a:ext cx="4697262" cy="892151"/>
          </a:xfrm>
          <a:prstGeom prst="rect">
            <a:avLst/>
          </a:prstGeom>
          <a:noFill/>
          <a:ln/>
        </p:spPr>
        <p:txBody>
          <a:bodyPr wrap="square" lIns="25400" tIns="25400" rIns="25400" bIns="25400" rtlCol="0" anchor="t">
            <a:normAutofit/>
          </a:bodyPr>
          <a:lstStyle/>
          <a:p>
            <a:pPr marL="0" indent="0" algn="l">
              <a:lnSpc>
                <a:spcPct val="104339"/>
              </a:lnSpc>
              <a:buNone/>
            </a:pPr>
            <a:r>
              <a:rPr lang="en-US" sz="1725" dirty="0">
                <a:solidFill>
                  <a:srgbClr val="201F1D"/>
                </a:solidFill>
                <a:latin typeface="Lora" pitchFamily="34" charset="0"/>
                <a:ea typeface="Lora" pitchFamily="34" charset="-122"/>
                <a:cs typeface="Lora" pitchFamily="34" charset="-120"/>
              </a:rPr>
              <a:t>Children's homes doubled between 2014–2023 — but most did not open where the need was</a:t>
            </a:r>
            <a:endParaRPr lang="en-US" sz="1725" dirty="0"/>
          </a:p>
        </p:txBody>
      </p:sp>
      <p:sp>
        <p:nvSpPr>
          <p:cNvPr id="24" name="Text 20"/>
          <p:cNvSpPr/>
          <p:nvPr/>
        </p:nvSpPr>
        <p:spPr>
          <a:xfrm>
            <a:off x="596067" y="9489256"/>
            <a:ext cx="1382991" cy="477920"/>
          </a:xfrm>
          <a:prstGeom prst="rect">
            <a:avLst/>
          </a:prstGeom>
          <a:noFill/>
          <a:ln/>
        </p:spPr>
        <p:txBody>
          <a:bodyPr wrap="square" lIns="25400" tIns="25400" rIns="25400" bIns="25400" rtlCol="0" anchor="t">
            <a:normAutofit lnSpcReduction="10000"/>
          </a:bodyPr>
          <a:lstStyle/>
          <a:p>
            <a:pPr marL="0" indent="0" algn="l">
              <a:lnSpc>
                <a:spcPct val="85983"/>
              </a:lnSpc>
              <a:buNone/>
            </a:pPr>
            <a:r>
              <a:rPr lang="en-US" sz="3300" dirty="0">
                <a:solidFill>
                  <a:srgbClr val="7D5411"/>
                </a:solidFill>
                <a:latin typeface="Cormorant Garamond" pitchFamily="34" charset="0"/>
                <a:ea typeface="Cormorant Garamond" pitchFamily="34" charset="-122"/>
                <a:cs typeface="Cormorant Garamond" pitchFamily="34" charset="-120"/>
              </a:rPr>
              <a:t>22.6%</a:t>
            </a:r>
            <a:endParaRPr lang="en-US" sz="3300" dirty="0"/>
          </a:p>
        </p:txBody>
      </p:sp>
      <p:sp>
        <p:nvSpPr>
          <p:cNvPr id="25" name="Text 21"/>
          <p:cNvSpPr/>
          <p:nvPr/>
        </p:nvSpPr>
        <p:spPr>
          <a:xfrm>
            <a:off x="2043832" y="9614360"/>
            <a:ext cx="4697262" cy="607467"/>
          </a:xfrm>
          <a:prstGeom prst="rect">
            <a:avLst/>
          </a:prstGeom>
          <a:noFill/>
          <a:ln/>
        </p:spPr>
        <p:txBody>
          <a:bodyPr wrap="square" lIns="25400" tIns="25400" rIns="25400" bIns="25400" rtlCol="0" anchor="t">
            <a:normAutofit/>
          </a:bodyPr>
          <a:lstStyle/>
          <a:p>
            <a:pPr marL="0" indent="0" algn="l">
              <a:lnSpc>
                <a:spcPct val="104339"/>
              </a:lnSpc>
              <a:buNone/>
            </a:pPr>
            <a:r>
              <a:rPr lang="en-US" sz="1725" dirty="0">
                <a:solidFill>
                  <a:srgbClr val="201F1D"/>
                </a:solidFill>
                <a:latin typeface="Lora" pitchFamily="34" charset="0"/>
                <a:ea typeface="Lora" pitchFamily="34" charset="-122"/>
                <a:cs typeface="Lora" pitchFamily="34" charset="-120"/>
              </a:rPr>
              <a:t>average operating profit margin among the fifteen largest providers (CMA, 2022)</a:t>
            </a:r>
            <a:endParaRPr lang="en-US" sz="1725" dirty="0"/>
          </a:p>
        </p:txBody>
      </p:sp>
      <p:sp>
        <p:nvSpPr>
          <p:cNvPr id="26" name="Shape 22"/>
          <p:cNvSpPr/>
          <p:nvPr/>
        </p:nvSpPr>
        <p:spPr>
          <a:xfrm>
            <a:off x="7551317" y="4976913"/>
            <a:ext cx="14565785" cy="11373"/>
          </a:xfrm>
          <a:prstGeom prst="rect">
            <a:avLst/>
          </a:prstGeom>
          <a:solidFill>
            <a:srgbClr val="B68235"/>
          </a:solidFill>
          <a:ln/>
        </p:spPr>
        <p:txBody>
          <a:bodyPr/>
          <a:lstStyle/>
          <a:p>
            <a:endParaRPr lang="en-GB"/>
          </a:p>
        </p:txBody>
      </p:sp>
      <p:sp>
        <p:nvSpPr>
          <p:cNvPr id="27" name="Text 23"/>
          <p:cNvSpPr/>
          <p:nvPr/>
        </p:nvSpPr>
        <p:spPr>
          <a:xfrm>
            <a:off x="12967197" y="4371833"/>
            <a:ext cx="16022364" cy="473833"/>
          </a:xfrm>
          <a:prstGeom prst="rect">
            <a:avLst/>
          </a:prstGeom>
          <a:noFill/>
          <a:ln/>
        </p:spPr>
        <p:txBody>
          <a:bodyPr wrap="square" lIns="25400" tIns="25400" rIns="25400" bIns="25400" rtlCol="0" anchor="t">
            <a:normAutofit lnSpcReduction="10000"/>
          </a:bodyPr>
          <a:lstStyle/>
          <a:p>
            <a:pPr marL="0" indent="0" algn="l">
              <a:lnSpc>
                <a:spcPct val="85164"/>
              </a:lnSpc>
              <a:buNone/>
            </a:pPr>
            <a:r>
              <a:rPr lang="en-US" sz="3300" b="1" dirty="0">
                <a:solidFill>
                  <a:srgbClr val="201F1D"/>
                </a:solidFill>
                <a:latin typeface="Cormorant Garamond" pitchFamily="34" charset="0"/>
                <a:ea typeface="Cormorant Garamond" pitchFamily="34" charset="-122"/>
                <a:cs typeface="Cormorant Garamond" pitchFamily="34" charset="-120"/>
              </a:rPr>
              <a:t>When quasi-markets work</a:t>
            </a:r>
            <a:endParaRPr lang="en-US" sz="3300" dirty="0"/>
          </a:p>
        </p:txBody>
      </p:sp>
      <p:sp>
        <p:nvSpPr>
          <p:cNvPr id="28" name="Text 24"/>
          <p:cNvSpPr/>
          <p:nvPr/>
        </p:nvSpPr>
        <p:spPr>
          <a:xfrm>
            <a:off x="7339476" y="5075859"/>
            <a:ext cx="15002759" cy="997708"/>
          </a:xfrm>
          <a:prstGeom prst="rect">
            <a:avLst/>
          </a:prstGeom>
          <a:noFill/>
          <a:ln/>
        </p:spPr>
        <p:txBody>
          <a:bodyPr wrap="square" lIns="25400" tIns="25400" rIns="25400" bIns="25400" rtlCol="0" anchor="t">
            <a:normAutofit/>
          </a:bodyPr>
          <a:lstStyle/>
          <a:p>
            <a:pPr marL="0" indent="0" algn="ctr">
              <a:lnSpc>
                <a:spcPct val="108231"/>
              </a:lnSpc>
              <a:buNone/>
            </a:pPr>
            <a:r>
              <a:rPr lang="en-US" sz="1800" b="1" dirty="0">
                <a:solidFill>
                  <a:srgbClr val="0A1A33"/>
                </a:solidFill>
                <a:latin typeface="Lora" pitchFamily="34" charset="0"/>
                <a:ea typeface="Lora" pitchFamily="34" charset="-122"/>
                <a:cs typeface="Lora" pitchFamily="34" charset="-120"/>
              </a:rPr>
              <a:t>A quasi-market delivers efficiency, quality and equity only where six structural conditions hold (Le Grand &amp; Bartlett, 1993). In children’s residential care, evidence indicates every one of the six is violated — on that reading the market is not broken: it produces predictable outcomes given how it was implemented.</a:t>
            </a:r>
            <a:endParaRPr lang="en-US" sz="1800" dirty="0"/>
          </a:p>
        </p:txBody>
      </p:sp>
      <p:sp>
        <p:nvSpPr>
          <p:cNvPr id="29" name="Shape 25"/>
          <p:cNvSpPr/>
          <p:nvPr/>
        </p:nvSpPr>
        <p:spPr>
          <a:xfrm>
            <a:off x="7679177" y="6496790"/>
            <a:ext cx="3932616" cy="11373"/>
          </a:xfrm>
          <a:prstGeom prst="rect">
            <a:avLst/>
          </a:prstGeom>
          <a:solidFill>
            <a:srgbClr val="B68235">
              <a:alpha val="55000"/>
            </a:srgbClr>
          </a:solidFill>
          <a:ln/>
        </p:spPr>
        <p:txBody>
          <a:bodyPr/>
          <a:lstStyle/>
          <a:p>
            <a:endParaRPr lang="en-GB"/>
          </a:p>
        </p:txBody>
      </p:sp>
      <p:sp>
        <p:nvSpPr>
          <p:cNvPr id="30" name="Text 26"/>
          <p:cNvSpPr/>
          <p:nvPr/>
        </p:nvSpPr>
        <p:spPr>
          <a:xfrm>
            <a:off x="7679177" y="6198956"/>
            <a:ext cx="3860095" cy="259734"/>
          </a:xfrm>
          <a:prstGeom prst="rect">
            <a:avLst/>
          </a:prstGeom>
          <a:noFill/>
          <a:ln/>
        </p:spPr>
        <p:txBody>
          <a:bodyPr wrap="square" lIns="25400" tIns="25400" rIns="25400" bIns="25400" rtlCol="0" anchor="ctr">
            <a:normAutofit lnSpcReduction="10000"/>
          </a:bodyPr>
          <a:lstStyle/>
          <a:p>
            <a:pPr marL="0" indent="0" algn="l">
              <a:buNone/>
            </a:pPr>
            <a:r>
              <a:rPr lang="en-US" sz="1425" b="1" kern="0" spc="228" dirty="0">
                <a:solidFill>
                  <a:srgbClr val="7D5411"/>
                </a:solidFill>
                <a:latin typeface="Lora" pitchFamily="34" charset="0"/>
                <a:ea typeface="Lora" pitchFamily="34" charset="-122"/>
                <a:cs typeface="Lora" pitchFamily="34" charset="-120"/>
              </a:rPr>
              <a:t>CONDITION REQUIRED</a:t>
            </a:r>
            <a:endParaRPr lang="en-US" sz="1425" dirty="0"/>
          </a:p>
        </p:txBody>
      </p:sp>
      <p:sp>
        <p:nvSpPr>
          <p:cNvPr id="31" name="Shape 27"/>
          <p:cNvSpPr/>
          <p:nvPr/>
        </p:nvSpPr>
        <p:spPr>
          <a:xfrm>
            <a:off x="11611793" y="6496790"/>
            <a:ext cx="10633170" cy="11373"/>
          </a:xfrm>
          <a:prstGeom prst="rect">
            <a:avLst/>
          </a:prstGeom>
          <a:solidFill>
            <a:srgbClr val="B68235">
              <a:alpha val="55000"/>
            </a:srgbClr>
          </a:solidFill>
          <a:ln/>
        </p:spPr>
        <p:txBody>
          <a:bodyPr/>
          <a:lstStyle/>
          <a:p>
            <a:endParaRPr lang="en-GB"/>
          </a:p>
        </p:txBody>
      </p:sp>
      <p:sp>
        <p:nvSpPr>
          <p:cNvPr id="32" name="Text 28"/>
          <p:cNvSpPr/>
          <p:nvPr/>
        </p:nvSpPr>
        <p:spPr>
          <a:xfrm>
            <a:off x="11611793" y="6198956"/>
            <a:ext cx="10761665" cy="259734"/>
          </a:xfrm>
          <a:prstGeom prst="rect">
            <a:avLst/>
          </a:prstGeom>
          <a:noFill/>
          <a:ln/>
        </p:spPr>
        <p:txBody>
          <a:bodyPr wrap="square" lIns="25400" tIns="25400" rIns="25400" bIns="25400" rtlCol="0" anchor="ctr">
            <a:normAutofit lnSpcReduction="10000"/>
          </a:bodyPr>
          <a:lstStyle/>
          <a:p>
            <a:pPr marL="0" indent="0" algn="l">
              <a:buNone/>
            </a:pPr>
            <a:r>
              <a:rPr lang="en-US" sz="1425" b="1" kern="0" spc="228" dirty="0">
                <a:solidFill>
                  <a:srgbClr val="7D5411"/>
                </a:solidFill>
                <a:latin typeface="Lora" pitchFamily="34" charset="0"/>
                <a:ea typeface="Lora" pitchFamily="34" charset="-122"/>
                <a:cs typeface="Lora" pitchFamily="34" charset="-120"/>
              </a:rPr>
              <a:t>HOW IT IS CURRENTLY VIOLATED</a:t>
            </a:r>
            <a:endParaRPr lang="en-US" sz="1425" dirty="0"/>
          </a:p>
        </p:txBody>
      </p:sp>
      <p:sp>
        <p:nvSpPr>
          <p:cNvPr id="33" name="Shape 29"/>
          <p:cNvSpPr/>
          <p:nvPr/>
        </p:nvSpPr>
        <p:spPr>
          <a:xfrm>
            <a:off x="7679177" y="7142215"/>
            <a:ext cx="3932616" cy="11373"/>
          </a:xfrm>
          <a:prstGeom prst="rect">
            <a:avLst/>
          </a:prstGeom>
          <a:solidFill>
            <a:srgbClr val="201F1D">
              <a:alpha val="16000"/>
            </a:srgbClr>
          </a:solidFill>
          <a:ln/>
        </p:spPr>
        <p:txBody>
          <a:bodyPr/>
          <a:lstStyle/>
          <a:p>
            <a:endParaRPr lang="en-GB"/>
          </a:p>
        </p:txBody>
      </p:sp>
      <p:sp>
        <p:nvSpPr>
          <p:cNvPr id="34" name="Text 30"/>
          <p:cNvSpPr/>
          <p:nvPr/>
        </p:nvSpPr>
        <p:spPr>
          <a:xfrm>
            <a:off x="7679177" y="6565313"/>
            <a:ext cx="3860095" cy="557852"/>
          </a:xfrm>
          <a:prstGeom prst="rect">
            <a:avLst/>
          </a:prstGeom>
          <a:noFill/>
          <a:ln/>
        </p:spPr>
        <p:txBody>
          <a:bodyPr wrap="square" lIns="25400" tIns="25400" rIns="25400" bIns="25400" rtlCol="0" anchor="t">
            <a:normAutofit/>
          </a:bodyPr>
          <a:lstStyle/>
          <a:p>
            <a:pPr marL="0" indent="0" algn="l">
              <a:lnSpc>
                <a:spcPct val="99408"/>
              </a:lnSpc>
              <a:buNone/>
            </a:pPr>
            <a:r>
              <a:rPr lang="en-US" sz="1575" dirty="0">
                <a:solidFill>
                  <a:srgbClr val="201F1D"/>
                </a:solidFill>
                <a:latin typeface="Lora" pitchFamily="34" charset="0"/>
                <a:ea typeface="Lora" pitchFamily="34" charset="-122"/>
                <a:cs typeface="Lora" pitchFamily="34" charset="-120"/>
              </a:rPr>
              <a:t>Genuine competition among providers</a:t>
            </a:r>
            <a:endParaRPr lang="en-US" sz="1575" dirty="0"/>
          </a:p>
        </p:txBody>
      </p:sp>
      <p:sp>
        <p:nvSpPr>
          <p:cNvPr id="35" name="Shape 31"/>
          <p:cNvSpPr/>
          <p:nvPr/>
        </p:nvSpPr>
        <p:spPr>
          <a:xfrm>
            <a:off x="11611793" y="7142215"/>
            <a:ext cx="10633170" cy="11373"/>
          </a:xfrm>
          <a:prstGeom prst="rect">
            <a:avLst/>
          </a:prstGeom>
          <a:solidFill>
            <a:srgbClr val="201F1D">
              <a:alpha val="16000"/>
            </a:srgbClr>
          </a:solidFill>
          <a:ln/>
        </p:spPr>
        <p:txBody>
          <a:bodyPr/>
          <a:lstStyle/>
          <a:p>
            <a:endParaRPr lang="en-GB"/>
          </a:p>
        </p:txBody>
      </p:sp>
      <p:sp>
        <p:nvSpPr>
          <p:cNvPr id="36" name="Text 32"/>
          <p:cNvSpPr/>
          <p:nvPr/>
        </p:nvSpPr>
        <p:spPr>
          <a:xfrm>
            <a:off x="11611793" y="6565313"/>
            <a:ext cx="9464377" cy="557852"/>
          </a:xfrm>
          <a:prstGeom prst="rect">
            <a:avLst/>
          </a:prstGeom>
          <a:noFill/>
          <a:ln/>
        </p:spPr>
        <p:txBody>
          <a:bodyPr wrap="square" lIns="25400" tIns="25400" rIns="25400" bIns="25400" rtlCol="0" anchor="t">
            <a:normAutofit/>
          </a:bodyPr>
          <a:lstStyle/>
          <a:p>
            <a:pPr marL="0" indent="0" algn="l">
              <a:lnSpc>
                <a:spcPct val="99408"/>
              </a:lnSpc>
              <a:buNone/>
            </a:pPr>
            <a:r>
              <a:rPr lang="en-US" sz="1575" dirty="0">
                <a:solidFill>
                  <a:srgbClr val="201F1D"/>
                </a:solidFill>
                <a:latin typeface="Lora" pitchFamily="34" charset="0"/>
                <a:ea typeface="Lora" pitchFamily="34" charset="-122"/>
                <a:cs typeface="Lora" pitchFamily="34" charset="-120"/>
              </a:rPr>
              <a:t>Supply is concentrated among a few large private providers; LAs compete against </a:t>
            </a:r>
            <a:r>
              <a:rPr lang="en-US" sz="1575" i="1" dirty="0">
                <a:solidFill>
                  <a:srgbClr val="201F1D"/>
                </a:solidFill>
                <a:latin typeface="Lora" pitchFamily="34" charset="0"/>
                <a:ea typeface="Lora" pitchFamily="34" charset="-122"/>
                <a:cs typeface="Lora" pitchFamily="34" charset="-120"/>
              </a:rPr>
              <a:t>each other </a:t>
            </a:r>
            <a:r>
              <a:rPr lang="en-US" sz="1575" dirty="0">
                <a:solidFill>
                  <a:srgbClr val="201F1D"/>
                </a:solidFill>
                <a:latin typeface="Lora" pitchFamily="34" charset="0"/>
                <a:ea typeface="Lora" pitchFamily="34" charset="-122"/>
                <a:cs typeface="Lora" pitchFamily="34" charset="-120"/>
              </a:rPr>
              <a:t>for places rather than providers competing for contracts </a:t>
            </a:r>
            <a:r>
              <a:rPr lang="en-US" sz="1575" i="1" dirty="0">
                <a:solidFill>
                  <a:srgbClr val="7D5411"/>
                </a:solidFill>
                <a:latin typeface="Lora" pitchFamily="34" charset="0"/>
                <a:ea typeface="Lora" pitchFamily="34" charset="-122"/>
                <a:cs typeface="Lora" pitchFamily="34" charset="-120"/>
              </a:rPr>
              <a:t>(Ofsted, 2025; NAO, 2025)</a:t>
            </a:r>
            <a:endParaRPr lang="en-US" sz="1575" dirty="0"/>
          </a:p>
        </p:txBody>
      </p:sp>
      <p:sp>
        <p:nvSpPr>
          <p:cNvPr id="37" name="Shape 33"/>
          <p:cNvSpPr/>
          <p:nvPr/>
        </p:nvSpPr>
        <p:spPr>
          <a:xfrm>
            <a:off x="7679177" y="7787640"/>
            <a:ext cx="3932616" cy="11373"/>
          </a:xfrm>
          <a:prstGeom prst="rect">
            <a:avLst/>
          </a:prstGeom>
          <a:solidFill>
            <a:srgbClr val="201F1D">
              <a:alpha val="16000"/>
            </a:srgbClr>
          </a:solidFill>
          <a:ln/>
        </p:spPr>
        <p:txBody>
          <a:bodyPr/>
          <a:lstStyle/>
          <a:p>
            <a:endParaRPr lang="en-GB"/>
          </a:p>
        </p:txBody>
      </p:sp>
      <p:sp>
        <p:nvSpPr>
          <p:cNvPr id="38" name="Text 34"/>
          <p:cNvSpPr/>
          <p:nvPr/>
        </p:nvSpPr>
        <p:spPr>
          <a:xfrm>
            <a:off x="7679177" y="7210738"/>
            <a:ext cx="3860095" cy="557852"/>
          </a:xfrm>
          <a:prstGeom prst="rect">
            <a:avLst/>
          </a:prstGeom>
          <a:noFill/>
          <a:ln/>
        </p:spPr>
        <p:txBody>
          <a:bodyPr wrap="square" lIns="25400" tIns="25400" rIns="25400" bIns="25400" rtlCol="0" anchor="t">
            <a:normAutofit/>
          </a:bodyPr>
          <a:lstStyle/>
          <a:p>
            <a:pPr marL="0" indent="0" algn="l">
              <a:lnSpc>
                <a:spcPct val="99408"/>
              </a:lnSpc>
              <a:buNone/>
            </a:pPr>
            <a:r>
              <a:rPr lang="en-US" sz="1575" dirty="0">
                <a:solidFill>
                  <a:srgbClr val="201F1D"/>
                </a:solidFill>
                <a:latin typeface="Lora" pitchFamily="34" charset="0"/>
                <a:ea typeface="Lora" pitchFamily="34" charset="-122"/>
                <a:cs typeface="Lora" pitchFamily="34" charset="-120"/>
              </a:rPr>
              <a:t>Low barriers to entry and exit</a:t>
            </a:r>
            <a:endParaRPr lang="en-US" sz="1575" dirty="0"/>
          </a:p>
        </p:txBody>
      </p:sp>
      <p:sp>
        <p:nvSpPr>
          <p:cNvPr id="39" name="Shape 35"/>
          <p:cNvSpPr/>
          <p:nvPr/>
        </p:nvSpPr>
        <p:spPr>
          <a:xfrm>
            <a:off x="11611793" y="7787640"/>
            <a:ext cx="10633170" cy="11373"/>
          </a:xfrm>
          <a:prstGeom prst="rect">
            <a:avLst/>
          </a:prstGeom>
          <a:solidFill>
            <a:srgbClr val="201F1D">
              <a:alpha val="16000"/>
            </a:srgbClr>
          </a:solidFill>
          <a:ln/>
        </p:spPr>
        <p:txBody>
          <a:bodyPr/>
          <a:lstStyle/>
          <a:p>
            <a:endParaRPr lang="en-GB"/>
          </a:p>
        </p:txBody>
      </p:sp>
      <p:sp>
        <p:nvSpPr>
          <p:cNvPr id="40" name="Text 36"/>
          <p:cNvSpPr/>
          <p:nvPr/>
        </p:nvSpPr>
        <p:spPr>
          <a:xfrm>
            <a:off x="11611793" y="7210738"/>
            <a:ext cx="9464377" cy="557852"/>
          </a:xfrm>
          <a:prstGeom prst="rect">
            <a:avLst/>
          </a:prstGeom>
          <a:noFill/>
          <a:ln/>
        </p:spPr>
        <p:txBody>
          <a:bodyPr wrap="square" lIns="25400" tIns="25400" rIns="25400" bIns="25400" rtlCol="0" anchor="t">
            <a:normAutofit/>
          </a:bodyPr>
          <a:lstStyle/>
          <a:p>
            <a:pPr marL="0" indent="0" algn="l">
              <a:lnSpc>
                <a:spcPct val="99408"/>
              </a:lnSpc>
              <a:buNone/>
            </a:pPr>
            <a:r>
              <a:rPr lang="en-US" sz="1575" dirty="0">
                <a:solidFill>
                  <a:srgbClr val="201F1D"/>
                </a:solidFill>
                <a:latin typeface="Lora" pitchFamily="34" charset="0"/>
                <a:ea typeface="Lora" pitchFamily="34" charset="-122"/>
                <a:cs typeface="Lora" pitchFamily="34" charset="-120"/>
              </a:rPr>
              <a:t>Set-up costs, planning barriers, registered-manager shortages and long registration timelines favour large providers </a:t>
            </a:r>
            <a:r>
              <a:rPr lang="en-US" sz="1575" i="1" dirty="0">
                <a:solidFill>
                  <a:srgbClr val="7D5411"/>
                </a:solidFill>
                <a:latin typeface="Lora" pitchFamily="34" charset="0"/>
                <a:ea typeface="Lora" pitchFamily="34" charset="-122"/>
                <a:cs typeface="Lora" pitchFamily="34" charset="-120"/>
              </a:rPr>
              <a:t>(CMA, 2022; DfE, 2026)</a:t>
            </a:r>
            <a:endParaRPr lang="en-US" sz="1575" dirty="0"/>
          </a:p>
        </p:txBody>
      </p:sp>
      <p:sp>
        <p:nvSpPr>
          <p:cNvPr id="41" name="Shape 37"/>
          <p:cNvSpPr/>
          <p:nvPr/>
        </p:nvSpPr>
        <p:spPr>
          <a:xfrm>
            <a:off x="7679177" y="8433066"/>
            <a:ext cx="3932616" cy="11373"/>
          </a:xfrm>
          <a:prstGeom prst="rect">
            <a:avLst/>
          </a:prstGeom>
          <a:solidFill>
            <a:srgbClr val="201F1D">
              <a:alpha val="16000"/>
            </a:srgbClr>
          </a:solidFill>
          <a:ln/>
        </p:spPr>
        <p:txBody>
          <a:bodyPr/>
          <a:lstStyle/>
          <a:p>
            <a:endParaRPr lang="en-GB"/>
          </a:p>
        </p:txBody>
      </p:sp>
      <p:sp>
        <p:nvSpPr>
          <p:cNvPr id="42" name="Text 38"/>
          <p:cNvSpPr/>
          <p:nvPr/>
        </p:nvSpPr>
        <p:spPr>
          <a:xfrm>
            <a:off x="7679177" y="7856163"/>
            <a:ext cx="3860095" cy="557852"/>
          </a:xfrm>
          <a:prstGeom prst="rect">
            <a:avLst/>
          </a:prstGeom>
          <a:noFill/>
          <a:ln/>
        </p:spPr>
        <p:txBody>
          <a:bodyPr wrap="square" lIns="25400" tIns="25400" rIns="25400" bIns="25400" rtlCol="0" anchor="t">
            <a:normAutofit/>
          </a:bodyPr>
          <a:lstStyle/>
          <a:p>
            <a:pPr marL="0" indent="0" algn="l">
              <a:lnSpc>
                <a:spcPct val="99408"/>
              </a:lnSpc>
              <a:buNone/>
            </a:pPr>
            <a:r>
              <a:rPr lang="en-US" sz="1575" dirty="0">
                <a:solidFill>
                  <a:srgbClr val="201F1D"/>
                </a:solidFill>
                <a:latin typeface="Lora" pitchFamily="34" charset="0"/>
                <a:ea typeface="Lora" pitchFamily="34" charset="-122"/>
                <a:cs typeface="Lora" pitchFamily="34" charset="-120"/>
              </a:rPr>
              <a:t>Information symmetry</a:t>
            </a:r>
            <a:endParaRPr lang="en-US" sz="1575" dirty="0"/>
          </a:p>
        </p:txBody>
      </p:sp>
      <p:sp>
        <p:nvSpPr>
          <p:cNvPr id="43" name="Shape 39"/>
          <p:cNvSpPr/>
          <p:nvPr/>
        </p:nvSpPr>
        <p:spPr>
          <a:xfrm>
            <a:off x="11611793" y="8433066"/>
            <a:ext cx="10633170" cy="11373"/>
          </a:xfrm>
          <a:prstGeom prst="rect">
            <a:avLst/>
          </a:prstGeom>
          <a:solidFill>
            <a:srgbClr val="201F1D">
              <a:alpha val="16000"/>
            </a:srgbClr>
          </a:solidFill>
          <a:ln/>
        </p:spPr>
        <p:txBody>
          <a:bodyPr/>
          <a:lstStyle/>
          <a:p>
            <a:endParaRPr lang="en-GB"/>
          </a:p>
        </p:txBody>
      </p:sp>
      <p:sp>
        <p:nvSpPr>
          <p:cNvPr id="44" name="Text 40"/>
          <p:cNvSpPr/>
          <p:nvPr/>
        </p:nvSpPr>
        <p:spPr>
          <a:xfrm>
            <a:off x="11611793" y="7856163"/>
            <a:ext cx="9464377" cy="557852"/>
          </a:xfrm>
          <a:prstGeom prst="rect">
            <a:avLst/>
          </a:prstGeom>
          <a:noFill/>
          <a:ln/>
        </p:spPr>
        <p:txBody>
          <a:bodyPr wrap="square" lIns="25400" tIns="25400" rIns="25400" bIns="25400" rtlCol="0" anchor="t">
            <a:normAutofit/>
          </a:bodyPr>
          <a:lstStyle/>
          <a:p>
            <a:pPr marL="0" indent="0" algn="l">
              <a:lnSpc>
                <a:spcPct val="99408"/>
              </a:lnSpc>
              <a:buNone/>
            </a:pPr>
            <a:r>
              <a:rPr lang="en-US" sz="1575" dirty="0">
                <a:solidFill>
                  <a:srgbClr val="201F1D"/>
                </a:solidFill>
                <a:latin typeface="Lora" pitchFamily="34" charset="0"/>
                <a:ea typeface="Lora" pitchFamily="34" charset="-122"/>
                <a:cs typeface="Lora" pitchFamily="34" charset="-120"/>
              </a:rPr>
              <a:t>Ownership and profit structures are opaque; children's outcomes over time are rarely measured </a:t>
            </a:r>
            <a:r>
              <a:rPr lang="en-US" sz="1575" i="1" dirty="0">
                <a:solidFill>
                  <a:srgbClr val="7D5411"/>
                </a:solidFill>
                <a:latin typeface="Lora" pitchFamily="34" charset="0"/>
                <a:ea typeface="Lora" pitchFamily="34" charset="-122"/>
                <a:cs typeface="Lora" pitchFamily="34" charset="-120"/>
              </a:rPr>
              <a:t>(Children’s Commissioner, 2020; PAC, 2026)</a:t>
            </a:r>
            <a:endParaRPr lang="en-US" sz="1575" dirty="0"/>
          </a:p>
        </p:txBody>
      </p:sp>
      <p:sp>
        <p:nvSpPr>
          <p:cNvPr id="45" name="Shape 41"/>
          <p:cNvSpPr/>
          <p:nvPr/>
        </p:nvSpPr>
        <p:spPr>
          <a:xfrm>
            <a:off x="7679177" y="8933688"/>
            <a:ext cx="3932616" cy="11373"/>
          </a:xfrm>
          <a:prstGeom prst="rect">
            <a:avLst/>
          </a:prstGeom>
          <a:solidFill>
            <a:srgbClr val="201F1D">
              <a:alpha val="16000"/>
            </a:srgbClr>
          </a:solidFill>
          <a:ln/>
        </p:spPr>
        <p:txBody>
          <a:bodyPr/>
          <a:lstStyle/>
          <a:p>
            <a:endParaRPr lang="en-GB"/>
          </a:p>
        </p:txBody>
      </p:sp>
      <p:sp>
        <p:nvSpPr>
          <p:cNvPr id="46" name="Text 42"/>
          <p:cNvSpPr/>
          <p:nvPr/>
        </p:nvSpPr>
        <p:spPr>
          <a:xfrm>
            <a:off x="7679177" y="8503920"/>
            <a:ext cx="3860095" cy="411480"/>
          </a:xfrm>
          <a:prstGeom prst="rect">
            <a:avLst/>
          </a:prstGeom>
          <a:noFill/>
          <a:ln/>
        </p:spPr>
        <p:txBody>
          <a:bodyPr wrap="square" lIns="25400" tIns="25400" rIns="25400" bIns="25400" rtlCol="0" anchor="t">
            <a:normAutofit/>
          </a:bodyPr>
          <a:lstStyle/>
          <a:p>
            <a:pPr marL="0" indent="0" algn="l">
              <a:lnSpc>
                <a:spcPct val="99408"/>
              </a:lnSpc>
              <a:buNone/>
            </a:pPr>
            <a:r>
              <a:rPr lang="en-US" sz="1575" dirty="0">
                <a:solidFill>
                  <a:srgbClr val="201F1D"/>
                </a:solidFill>
                <a:latin typeface="Lora" pitchFamily="34" charset="0"/>
                <a:ea typeface="Lora" pitchFamily="34" charset="-122"/>
                <a:cs typeface="Lora" pitchFamily="34" charset="-120"/>
              </a:rPr>
              <a:t>Manageable uncertainty</a:t>
            </a:r>
            <a:endParaRPr lang="en-US" sz="1575" dirty="0"/>
          </a:p>
        </p:txBody>
      </p:sp>
      <p:sp>
        <p:nvSpPr>
          <p:cNvPr id="47" name="Shape 43"/>
          <p:cNvSpPr/>
          <p:nvPr/>
        </p:nvSpPr>
        <p:spPr>
          <a:xfrm>
            <a:off x="11611793" y="8933688"/>
            <a:ext cx="10633170" cy="11373"/>
          </a:xfrm>
          <a:prstGeom prst="rect">
            <a:avLst/>
          </a:prstGeom>
          <a:solidFill>
            <a:srgbClr val="201F1D">
              <a:alpha val="16000"/>
            </a:srgbClr>
          </a:solidFill>
          <a:ln/>
        </p:spPr>
        <p:txBody>
          <a:bodyPr/>
          <a:lstStyle/>
          <a:p>
            <a:endParaRPr lang="en-GB"/>
          </a:p>
        </p:txBody>
      </p:sp>
      <p:sp>
        <p:nvSpPr>
          <p:cNvPr id="48" name="Text 44"/>
          <p:cNvSpPr/>
          <p:nvPr/>
        </p:nvSpPr>
        <p:spPr>
          <a:xfrm>
            <a:off x="11611794" y="8503920"/>
            <a:ext cx="9047268" cy="429768"/>
          </a:xfrm>
          <a:prstGeom prst="rect">
            <a:avLst/>
          </a:prstGeom>
          <a:noFill/>
          <a:ln/>
        </p:spPr>
        <p:txBody>
          <a:bodyPr wrap="square" lIns="25400" tIns="25400" rIns="25400" bIns="25400" rtlCol="0" anchor="t">
            <a:normAutofit fontScale="92500" lnSpcReduction="20000"/>
          </a:bodyPr>
          <a:lstStyle/>
          <a:p>
            <a:pPr marL="0" indent="0" algn="l">
              <a:lnSpc>
                <a:spcPct val="99408"/>
              </a:lnSpc>
              <a:buNone/>
            </a:pPr>
            <a:r>
              <a:rPr lang="en-US" sz="1575" dirty="0">
                <a:solidFill>
                  <a:srgbClr val="201F1D"/>
                </a:solidFill>
                <a:latin typeface="Lora" pitchFamily="34" charset="0"/>
                <a:ea typeface="Lora" pitchFamily="34" charset="-122"/>
                <a:cs typeface="Lora" pitchFamily="34" charset="-120"/>
              </a:rPr>
              <a:t>The nature of children's services means it's hard to forecast or predict need </a:t>
            </a:r>
            <a:r>
              <a:rPr lang="en-US" sz="1575" i="1" dirty="0">
                <a:solidFill>
                  <a:srgbClr val="7D5411"/>
                </a:solidFill>
                <a:latin typeface="Lora" pitchFamily="34" charset="0"/>
                <a:ea typeface="Lora" pitchFamily="34" charset="-122"/>
                <a:cs typeface="Lora" pitchFamily="34" charset="-120"/>
              </a:rPr>
              <a:t>(Bach-Mortensen et al., 2022a; PAC, 2026)</a:t>
            </a:r>
            <a:endParaRPr lang="en-US" sz="1575" dirty="0"/>
          </a:p>
        </p:txBody>
      </p:sp>
      <p:sp>
        <p:nvSpPr>
          <p:cNvPr id="49" name="Shape 45"/>
          <p:cNvSpPr/>
          <p:nvPr/>
        </p:nvSpPr>
        <p:spPr>
          <a:xfrm>
            <a:off x="7679177" y="9427464"/>
            <a:ext cx="3932616" cy="11373"/>
          </a:xfrm>
          <a:prstGeom prst="rect">
            <a:avLst/>
          </a:prstGeom>
          <a:solidFill>
            <a:srgbClr val="201F1D">
              <a:alpha val="16000"/>
            </a:srgbClr>
          </a:solidFill>
          <a:ln/>
        </p:spPr>
        <p:txBody>
          <a:bodyPr/>
          <a:lstStyle/>
          <a:p>
            <a:endParaRPr lang="en-GB"/>
          </a:p>
        </p:txBody>
      </p:sp>
      <p:sp>
        <p:nvSpPr>
          <p:cNvPr id="50" name="Text 46"/>
          <p:cNvSpPr/>
          <p:nvPr/>
        </p:nvSpPr>
        <p:spPr>
          <a:xfrm>
            <a:off x="7679177" y="8997696"/>
            <a:ext cx="3860095" cy="411480"/>
          </a:xfrm>
          <a:prstGeom prst="rect">
            <a:avLst/>
          </a:prstGeom>
          <a:noFill/>
          <a:ln/>
        </p:spPr>
        <p:txBody>
          <a:bodyPr wrap="square" lIns="25400" tIns="25400" rIns="25400" bIns="25400" rtlCol="0" anchor="t">
            <a:normAutofit/>
          </a:bodyPr>
          <a:lstStyle/>
          <a:p>
            <a:pPr marL="0" indent="0" algn="l">
              <a:lnSpc>
                <a:spcPct val="99408"/>
              </a:lnSpc>
              <a:buNone/>
            </a:pPr>
            <a:r>
              <a:rPr lang="en-US" sz="1575" dirty="0">
                <a:solidFill>
                  <a:srgbClr val="201F1D"/>
                </a:solidFill>
                <a:latin typeface="Lora" pitchFamily="34" charset="0"/>
                <a:ea typeface="Lora" pitchFamily="34" charset="-122"/>
                <a:cs typeface="Lora" pitchFamily="34" charset="-120"/>
              </a:rPr>
              <a:t>Profit incentives aligned with quality</a:t>
            </a:r>
            <a:endParaRPr lang="en-US" sz="1575" dirty="0"/>
          </a:p>
        </p:txBody>
      </p:sp>
      <p:sp>
        <p:nvSpPr>
          <p:cNvPr id="51" name="Shape 47"/>
          <p:cNvSpPr/>
          <p:nvPr/>
        </p:nvSpPr>
        <p:spPr>
          <a:xfrm>
            <a:off x="11611793" y="9427464"/>
            <a:ext cx="10633170" cy="11373"/>
          </a:xfrm>
          <a:prstGeom prst="rect">
            <a:avLst/>
          </a:prstGeom>
          <a:solidFill>
            <a:srgbClr val="201F1D">
              <a:alpha val="16000"/>
            </a:srgbClr>
          </a:solidFill>
          <a:ln/>
        </p:spPr>
        <p:txBody>
          <a:bodyPr/>
          <a:lstStyle/>
          <a:p>
            <a:endParaRPr lang="en-GB"/>
          </a:p>
        </p:txBody>
      </p:sp>
      <p:sp>
        <p:nvSpPr>
          <p:cNvPr id="52" name="Text 48"/>
          <p:cNvSpPr/>
          <p:nvPr/>
        </p:nvSpPr>
        <p:spPr>
          <a:xfrm>
            <a:off x="11611793" y="8997696"/>
            <a:ext cx="9464377" cy="347204"/>
          </a:xfrm>
          <a:prstGeom prst="rect">
            <a:avLst/>
          </a:prstGeom>
          <a:noFill/>
          <a:ln/>
        </p:spPr>
        <p:txBody>
          <a:bodyPr wrap="square" lIns="25400" tIns="25400" rIns="25400" bIns="25400" rtlCol="0" anchor="t">
            <a:normAutofit fontScale="85000" lnSpcReduction="10000"/>
          </a:bodyPr>
          <a:lstStyle/>
          <a:p>
            <a:pPr marL="0" indent="0" algn="l">
              <a:lnSpc>
                <a:spcPct val="99408"/>
              </a:lnSpc>
              <a:buNone/>
            </a:pPr>
            <a:r>
              <a:rPr lang="en-US" sz="1575" dirty="0">
                <a:solidFill>
                  <a:srgbClr val="201F1D"/>
                </a:solidFill>
                <a:latin typeface="Lora" pitchFamily="34" charset="0"/>
                <a:ea typeface="Lora" pitchFamily="34" charset="-122"/>
                <a:cs typeface="Lora" pitchFamily="34" charset="-120"/>
              </a:rPr>
              <a:t>The largest providers report high margins but are rated worse for quality </a:t>
            </a:r>
            <a:r>
              <a:rPr lang="en-US" sz="1575" i="1" dirty="0">
                <a:solidFill>
                  <a:srgbClr val="7D5411"/>
                </a:solidFill>
                <a:latin typeface="Lora" pitchFamily="34" charset="0"/>
                <a:ea typeface="Lora" pitchFamily="34" charset="-122"/>
                <a:cs typeface="Lora" pitchFamily="34" charset="-120"/>
              </a:rPr>
              <a:t>(CMA, 2022; Bach-Mortensen et al., 2022b)</a:t>
            </a:r>
            <a:endParaRPr lang="en-US" sz="1575" dirty="0"/>
          </a:p>
        </p:txBody>
      </p:sp>
      <p:sp>
        <p:nvSpPr>
          <p:cNvPr id="53" name="Text 49"/>
          <p:cNvSpPr/>
          <p:nvPr/>
        </p:nvSpPr>
        <p:spPr>
          <a:xfrm>
            <a:off x="7679177" y="9491472"/>
            <a:ext cx="3860095" cy="563752"/>
          </a:xfrm>
          <a:prstGeom prst="rect">
            <a:avLst/>
          </a:prstGeom>
          <a:noFill/>
          <a:ln/>
        </p:spPr>
        <p:txBody>
          <a:bodyPr wrap="square" lIns="25400" tIns="25400" rIns="25400" bIns="25400" rtlCol="0" anchor="t">
            <a:normAutofit/>
          </a:bodyPr>
          <a:lstStyle/>
          <a:p>
            <a:pPr marL="0" indent="0" algn="l">
              <a:lnSpc>
                <a:spcPct val="99408"/>
              </a:lnSpc>
              <a:buNone/>
            </a:pPr>
            <a:r>
              <a:rPr lang="en-US" sz="1575" dirty="0">
                <a:solidFill>
                  <a:srgbClr val="201F1D"/>
                </a:solidFill>
                <a:latin typeface="Lora" pitchFamily="34" charset="0"/>
                <a:ea typeface="Lora" pitchFamily="34" charset="-122"/>
                <a:cs typeface="Lora" pitchFamily="34" charset="-120"/>
              </a:rPr>
              <a:t>Protection against cream-skimming</a:t>
            </a:r>
            <a:endParaRPr lang="en-US" sz="1575" dirty="0"/>
          </a:p>
        </p:txBody>
      </p:sp>
      <p:sp>
        <p:nvSpPr>
          <p:cNvPr id="54" name="Text 50"/>
          <p:cNvSpPr/>
          <p:nvPr/>
        </p:nvSpPr>
        <p:spPr>
          <a:xfrm>
            <a:off x="11611793" y="9491472"/>
            <a:ext cx="9047269" cy="442006"/>
          </a:xfrm>
          <a:prstGeom prst="rect">
            <a:avLst/>
          </a:prstGeom>
          <a:noFill/>
          <a:ln/>
        </p:spPr>
        <p:txBody>
          <a:bodyPr wrap="square" lIns="25400" tIns="25400" rIns="25400" bIns="25400" rtlCol="0" anchor="t">
            <a:normAutofit fontScale="92500" lnSpcReduction="20000"/>
          </a:bodyPr>
          <a:lstStyle/>
          <a:p>
            <a:pPr marL="0" indent="0" algn="l">
              <a:lnSpc>
                <a:spcPct val="99408"/>
              </a:lnSpc>
              <a:buNone/>
            </a:pPr>
            <a:r>
              <a:rPr lang="en-US" sz="1575" dirty="0">
                <a:solidFill>
                  <a:srgbClr val="201F1D"/>
                </a:solidFill>
                <a:latin typeface="Lora" pitchFamily="34" charset="0"/>
                <a:ea typeface="Lora" pitchFamily="34" charset="-122"/>
                <a:cs typeface="Lora" pitchFamily="34" charset="-120"/>
              </a:rPr>
              <a:t>No contractual obligation or funded premium to admit children with the most complex needs </a:t>
            </a:r>
            <a:r>
              <a:rPr lang="en-US" sz="1575" i="1" dirty="0">
                <a:solidFill>
                  <a:srgbClr val="7D5411"/>
                </a:solidFill>
                <a:latin typeface="Lora" pitchFamily="34" charset="0"/>
                <a:ea typeface="Lora" pitchFamily="34" charset="-122"/>
                <a:cs typeface="Lora" pitchFamily="34" charset="-120"/>
              </a:rPr>
              <a:t>(Bach-Mortensen et al., 2022a; Williams et al., 2019)</a:t>
            </a:r>
            <a:endParaRPr lang="en-US" sz="1575" dirty="0"/>
          </a:p>
        </p:txBody>
      </p:sp>
      <p:sp>
        <p:nvSpPr>
          <p:cNvPr id="55" name="Shape 51"/>
          <p:cNvSpPr/>
          <p:nvPr/>
        </p:nvSpPr>
        <p:spPr>
          <a:xfrm>
            <a:off x="876264" y="11261798"/>
            <a:ext cx="10963878" cy="11373"/>
          </a:xfrm>
          <a:prstGeom prst="rect">
            <a:avLst/>
          </a:prstGeom>
          <a:solidFill>
            <a:srgbClr val="B68235"/>
          </a:solidFill>
          <a:ln/>
        </p:spPr>
        <p:txBody>
          <a:bodyPr/>
          <a:lstStyle/>
          <a:p>
            <a:endParaRPr lang="en-GB"/>
          </a:p>
        </p:txBody>
      </p:sp>
      <p:sp>
        <p:nvSpPr>
          <p:cNvPr id="56" name="Text 52"/>
          <p:cNvSpPr/>
          <p:nvPr/>
        </p:nvSpPr>
        <p:spPr>
          <a:xfrm>
            <a:off x="876264" y="10654757"/>
            <a:ext cx="12060266" cy="549891"/>
          </a:xfrm>
          <a:prstGeom prst="rect">
            <a:avLst/>
          </a:prstGeom>
          <a:noFill/>
          <a:ln/>
        </p:spPr>
        <p:txBody>
          <a:bodyPr wrap="square" lIns="25400" tIns="25400" rIns="25400" bIns="25400" rtlCol="0" anchor="t">
            <a:normAutofit lnSpcReduction="10000"/>
          </a:bodyPr>
          <a:lstStyle/>
          <a:p>
            <a:pPr marL="0" indent="0" algn="l">
              <a:buNone/>
            </a:pPr>
            <a:r>
              <a:rPr lang="en-US" sz="3300" b="1" dirty="0">
                <a:solidFill>
                  <a:srgbClr val="201F1D"/>
                </a:solidFill>
                <a:latin typeface="Cormorant Garamond" pitchFamily="34" charset="0"/>
                <a:ea typeface="Cormorant Garamond" pitchFamily="34" charset="-122"/>
                <a:cs typeface="Cormorant Garamond" pitchFamily="34" charset="-120"/>
              </a:rPr>
              <a:t>Research questions</a:t>
            </a:r>
            <a:endParaRPr lang="en-US" sz="3300" dirty="0"/>
          </a:p>
        </p:txBody>
      </p:sp>
      <p:sp>
        <p:nvSpPr>
          <p:cNvPr id="57" name="Text 53"/>
          <p:cNvSpPr/>
          <p:nvPr/>
        </p:nvSpPr>
        <p:spPr>
          <a:xfrm>
            <a:off x="876264" y="11406450"/>
            <a:ext cx="11292795" cy="751409"/>
          </a:xfrm>
          <a:prstGeom prst="rect">
            <a:avLst/>
          </a:prstGeom>
          <a:noFill/>
          <a:ln/>
        </p:spPr>
        <p:txBody>
          <a:bodyPr wrap="square" lIns="25400" tIns="25400" rIns="25400" bIns="25400" rtlCol="0" anchor="t">
            <a:normAutofit/>
          </a:bodyPr>
          <a:lstStyle/>
          <a:p>
            <a:pPr marL="0" indent="0" algn="l">
              <a:lnSpc>
                <a:spcPct val="111986"/>
              </a:lnSpc>
              <a:buNone/>
            </a:pPr>
            <a:r>
              <a:rPr lang="en-US" sz="2000" b="1" dirty="0">
                <a:solidFill>
                  <a:srgbClr val="201F1D"/>
                </a:solidFill>
                <a:latin typeface="Lora" pitchFamily="34" charset="0"/>
                <a:ea typeface="Lora" pitchFamily="34" charset="-122"/>
                <a:cs typeface="Lora" pitchFamily="34" charset="-120"/>
              </a:rPr>
              <a:t>Is market failure the work of a few bad profit-seeking</a:t>
            </a:r>
            <a:r>
              <a:rPr lang="en-US" sz="2000" b="1" i="1" dirty="0">
                <a:solidFill>
                  <a:srgbClr val="201F1D"/>
                </a:solidFill>
                <a:latin typeface="Lora" pitchFamily="34" charset="0"/>
                <a:ea typeface="Lora" pitchFamily="34" charset="-122"/>
                <a:cs typeface="Lora" pitchFamily="34" charset="-120"/>
              </a:rPr>
              <a:t> </a:t>
            </a:r>
            <a:r>
              <a:rPr lang="en-US" sz="2000" b="1" dirty="0">
                <a:solidFill>
                  <a:srgbClr val="201F1D"/>
                </a:solidFill>
                <a:latin typeface="Lora" pitchFamily="34" charset="0"/>
                <a:ea typeface="Lora" pitchFamily="34" charset="-122"/>
                <a:cs typeface="Lora" pitchFamily="34" charset="-120"/>
              </a:rPr>
              <a:t>actors, actors working under restrained conditions or the result of the market’s structure itself? </a:t>
            </a:r>
            <a:endParaRPr lang="en-US" sz="2000" b="1" dirty="0"/>
          </a:p>
        </p:txBody>
      </p:sp>
      <p:sp>
        <p:nvSpPr>
          <p:cNvPr id="58" name="Text 54"/>
          <p:cNvSpPr/>
          <p:nvPr/>
        </p:nvSpPr>
        <p:spPr>
          <a:xfrm>
            <a:off x="1052370" y="12253038"/>
            <a:ext cx="10863973" cy="1094735"/>
          </a:xfrm>
          <a:prstGeom prst="rect">
            <a:avLst/>
          </a:prstGeom>
          <a:noFill/>
          <a:ln/>
        </p:spPr>
        <p:txBody>
          <a:bodyPr wrap="square" lIns="25400" tIns="25400" rIns="25400" bIns="25400" rtlCol="0" anchor="t">
            <a:normAutofit/>
          </a:bodyPr>
          <a:lstStyle/>
          <a:p>
            <a:pPr algn="l">
              <a:lnSpc>
                <a:spcPct val="102361"/>
              </a:lnSpc>
              <a:buSzPct val="100000"/>
              <a:tabLst>
                <a:tab pos="166688" algn="l"/>
              </a:tabLst>
            </a:pPr>
            <a:r>
              <a:rPr lang="en-US" sz="1875" dirty="0">
                <a:solidFill>
                  <a:srgbClr val="201F1D"/>
                </a:solidFill>
                <a:latin typeface="Lora" pitchFamily="34" charset="0"/>
                <a:ea typeface="Lora" pitchFamily="34" charset="-122"/>
                <a:cs typeface="Lora" pitchFamily="34" charset="-120"/>
              </a:rPr>
              <a:t>1. How is dysfunction produced and sustained day-to-day?</a:t>
            </a:r>
            <a:endParaRPr lang="en-US" sz="1875" dirty="0"/>
          </a:p>
          <a:p>
            <a:pPr algn="l">
              <a:lnSpc>
                <a:spcPct val="102361"/>
              </a:lnSpc>
              <a:buSzPct val="100000"/>
              <a:tabLst>
                <a:tab pos="166688" algn="l"/>
              </a:tabLst>
            </a:pPr>
            <a:r>
              <a:rPr lang="en-US" sz="1875" dirty="0">
                <a:solidFill>
                  <a:srgbClr val="201F1D"/>
                </a:solidFill>
                <a:latin typeface="Lora" pitchFamily="34" charset="0"/>
                <a:ea typeface="Lora" pitchFamily="34" charset="-122"/>
                <a:cs typeface="Lora" pitchFamily="34" charset="-120"/>
              </a:rPr>
              <a:t>2. How do those inside the market account for it?</a:t>
            </a:r>
            <a:endParaRPr lang="en-US" sz="1875" dirty="0"/>
          </a:p>
          <a:p>
            <a:pPr algn="l">
              <a:lnSpc>
                <a:spcPct val="102361"/>
              </a:lnSpc>
              <a:buSzPct val="100000"/>
              <a:tabLst>
                <a:tab pos="166688" algn="l"/>
              </a:tabLst>
            </a:pPr>
            <a:r>
              <a:rPr lang="en-US" sz="1875" dirty="0">
                <a:solidFill>
                  <a:srgbClr val="201F1D"/>
                </a:solidFill>
                <a:latin typeface="Lora" pitchFamily="34" charset="0"/>
                <a:ea typeface="Lora" pitchFamily="34" charset="-122"/>
                <a:cs typeface="Lora" pitchFamily="34" charset="-120"/>
              </a:rPr>
              <a:t>3. What follows for regulation and reform?</a:t>
            </a:r>
            <a:endParaRPr lang="en-US" sz="1875" dirty="0"/>
          </a:p>
        </p:txBody>
      </p:sp>
      <p:sp>
        <p:nvSpPr>
          <p:cNvPr id="59" name="Shape 55"/>
          <p:cNvSpPr/>
          <p:nvPr/>
        </p:nvSpPr>
        <p:spPr>
          <a:xfrm>
            <a:off x="12297201" y="11261798"/>
            <a:ext cx="9533885" cy="11373"/>
          </a:xfrm>
          <a:prstGeom prst="rect">
            <a:avLst/>
          </a:prstGeom>
          <a:solidFill>
            <a:srgbClr val="B68235"/>
          </a:solidFill>
          <a:ln/>
        </p:spPr>
        <p:txBody>
          <a:bodyPr/>
          <a:lstStyle/>
          <a:p>
            <a:endParaRPr lang="en-GB"/>
          </a:p>
        </p:txBody>
      </p:sp>
      <p:sp>
        <p:nvSpPr>
          <p:cNvPr id="60" name="Text 56"/>
          <p:cNvSpPr/>
          <p:nvPr/>
        </p:nvSpPr>
        <p:spPr>
          <a:xfrm>
            <a:off x="12297201" y="10654757"/>
            <a:ext cx="10487273" cy="549891"/>
          </a:xfrm>
          <a:prstGeom prst="rect">
            <a:avLst/>
          </a:prstGeom>
          <a:noFill/>
          <a:ln/>
        </p:spPr>
        <p:txBody>
          <a:bodyPr wrap="square" lIns="25400" tIns="25400" rIns="25400" bIns="25400" rtlCol="0" anchor="t">
            <a:normAutofit lnSpcReduction="10000"/>
          </a:bodyPr>
          <a:lstStyle/>
          <a:p>
            <a:pPr marL="0" indent="0" algn="l">
              <a:buNone/>
            </a:pPr>
            <a:r>
              <a:rPr lang="en-US" sz="3300" b="1" dirty="0">
                <a:solidFill>
                  <a:srgbClr val="201F1D"/>
                </a:solidFill>
                <a:latin typeface="Cormorant Garamond" pitchFamily="34" charset="0"/>
                <a:ea typeface="Cormorant Garamond" pitchFamily="34" charset="-122"/>
                <a:cs typeface="Cormorant Garamond" pitchFamily="34" charset="-120"/>
              </a:rPr>
              <a:t>Methods</a:t>
            </a:r>
            <a:endParaRPr lang="en-US" sz="3300" dirty="0"/>
          </a:p>
        </p:txBody>
      </p:sp>
      <p:sp>
        <p:nvSpPr>
          <p:cNvPr id="61" name="Text 57"/>
          <p:cNvSpPr/>
          <p:nvPr/>
        </p:nvSpPr>
        <p:spPr>
          <a:xfrm>
            <a:off x="12297201" y="11406450"/>
            <a:ext cx="9819901" cy="1023831"/>
          </a:xfrm>
          <a:prstGeom prst="rect">
            <a:avLst/>
          </a:prstGeom>
          <a:noFill/>
          <a:ln/>
        </p:spPr>
        <p:txBody>
          <a:bodyPr wrap="square" lIns="25400" tIns="25400" rIns="25400" bIns="25400" rtlCol="0" anchor="t">
            <a:normAutofit/>
          </a:bodyPr>
          <a:lstStyle/>
          <a:p>
            <a:pPr marL="0" indent="0" algn="l">
              <a:lnSpc>
                <a:spcPct val="107014"/>
              </a:lnSpc>
              <a:buNone/>
            </a:pPr>
            <a:r>
              <a:rPr lang="en-US" sz="1875" b="1" dirty="0">
                <a:solidFill>
                  <a:srgbClr val="201F1D"/>
                </a:solidFill>
                <a:latin typeface="Lora" pitchFamily="34" charset="0"/>
                <a:ea typeface="Lora" pitchFamily="34" charset="-122"/>
                <a:cs typeface="Lora" pitchFamily="34" charset="-120"/>
              </a:rPr>
              <a:t>23 semi-structured interviews </a:t>
            </a:r>
            <a:r>
              <a:rPr lang="en-US" sz="1875" dirty="0">
                <a:solidFill>
                  <a:srgbClr val="201F1D"/>
                </a:solidFill>
                <a:latin typeface="Lora" pitchFamily="34" charset="0"/>
                <a:ea typeface="Lora" pitchFamily="34" charset="-122"/>
                <a:cs typeface="Lora" pitchFamily="34" charset="-120"/>
              </a:rPr>
              <a:t>— 15 local authority commissioners (regional commissioners, sufficiency leads, placement officers) and 8 residential providers (1 local authority, 4 not-for-profit or charity, 3 private for-profit).</a:t>
            </a:r>
            <a:endParaRPr lang="en-US" sz="1875" dirty="0"/>
          </a:p>
        </p:txBody>
      </p:sp>
      <p:sp>
        <p:nvSpPr>
          <p:cNvPr id="62" name="Text 58"/>
          <p:cNvSpPr/>
          <p:nvPr/>
        </p:nvSpPr>
        <p:spPr>
          <a:xfrm>
            <a:off x="12297201" y="12525459"/>
            <a:ext cx="9819901" cy="1023831"/>
          </a:xfrm>
          <a:prstGeom prst="rect">
            <a:avLst/>
          </a:prstGeom>
          <a:noFill/>
          <a:ln/>
        </p:spPr>
        <p:txBody>
          <a:bodyPr wrap="square" lIns="25400" tIns="25400" rIns="25400" bIns="25400" rtlCol="0" anchor="t">
            <a:normAutofit/>
          </a:bodyPr>
          <a:lstStyle/>
          <a:p>
            <a:pPr marL="0" indent="0" algn="l">
              <a:lnSpc>
                <a:spcPct val="107014"/>
              </a:lnSpc>
              <a:buNone/>
            </a:pPr>
            <a:r>
              <a:rPr lang="en-US" sz="1875" dirty="0">
                <a:solidFill>
                  <a:srgbClr val="201F1D"/>
                </a:solidFill>
                <a:latin typeface="Lora" pitchFamily="34" charset="0"/>
                <a:ea typeface="Lora" pitchFamily="34" charset="-122"/>
                <a:cs typeface="Lora" pitchFamily="34" charset="-120"/>
              </a:rPr>
              <a:t>Purposive sampling with snowballing; May–July 2025; 40–70 minutes each (19h 07m total). Inductive–deductive thematic analysis in NVivo 15 across six framework domains.</a:t>
            </a:r>
            <a:endParaRPr lang="en-US" sz="1875" dirty="0"/>
          </a:p>
        </p:txBody>
      </p:sp>
      <p:sp>
        <p:nvSpPr>
          <p:cNvPr id="63" name="Shape 59"/>
          <p:cNvSpPr/>
          <p:nvPr/>
        </p:nvSpPr>
        <p:spPr>
          <a:xfrm>
            <a:off x="781965" y="13395960"/>
            <a:ext cx="20955000" cy="11373"/>
          </a:xfrm>
          <a:prstGeom prst="rect">
            <a:avLst/>
          </a:prstGeom>
          <a:solidFill>
            <a:srgbClr val="B68235"/>
          </a:solidFill>
          <a:ln/>
        </p:spPr>
        <p:txBody>
          <a:bodyPr/>
          <a:lstStyle/>
          <a:p>
            <a:endParaRPr lang="en-GB"/>
          </a:p>
        </p:txBody>
      </p:sp>
      <p:sp>
        <p:nvSpPr>
          <p:cNvPr id="64" name="Text 60"/>
          <p:cNvSpPr/>
          <p:nvPr/>
        </p:nvSpPr>
        <p:spPr>
          <a:xfrm>
            <a:off x="864891" y="13569696"/>
            <a:ext cx="7486916" cy="572637"/>
          </a:xfrm>
          <a:prstGeom prst="rect">
            <a:avLst/>
          </a:prstGeom>
          <a:noFill/>
          <a:ln/>
        </p:spPr>
        <p:txBody>
          <a:bodyPr wrap="none" lIns="25400" tIns="25400" rIns="25400" bIns="25400" rtlCol="0" anchor="t">
            <a:normAutofit lnSpcReduction="10000"/>
          </a:bodyPr>
          <a:lstStyle/>
          <a:p>
            <a:pPr marL="0" indent="0" algn="l">
              <a:buNone/>
            </a:pPr>
            <a:r>
              <a:rPr lang="en-US" sz="3450" b="1" dirty="0">
                <a:solidFill>
                  <a:srgbClr val="201F1D"/>
                </a:solidFill>
                <a:latin typeface="Cormorant Garamond" pitchFamily="34" charset="0"/>
                <a:ea typeface="Cormorant Garamond" pitchFamily="34" charset="-122"/>
                <a:cs typeface="Cormorant Garamond" pitchFamily="34" charset="-120"/>
              </a:rPr>
              <a:t>Findings</a:t>
            </a:r>
            <a:endParaRPr lang="en-US" sz="3450" dirty="0"/>
          </a:p>
        </p:txBody>
      </p:sp>
      <p:sp>
        <p:nvSpPr>
          <p:cNvPr id="66" name="Shape 62"/>
          <p:cNvSpPr/>
          <p:nvPr/>
        </p:nvSpPr>
        <p:spPr>
          <a:xfrm>
            <a:off x="816837" y="19659600"/>
            <a:ext cx="4852952" cy="11373"/>
          </a:xfrm>
          <a:prstGeom prst="rect">
            <a:avLst/>
          </a:prstGeom>
          <a:solidFill>
            <a:srgbClr val="201F1D">
              <a:alpha val="20000"/>
            </a:srgbClr>
          </a:solidFill>
          <a:ln/>
        </p:spPr>
        <p:txBody>
          <a:bodyPr/>
          <a:lstStyle/>
          <a:p>
            <a:endParaRPr lang="en-GB"/>
          </a:p>
        </p:txBody>
      </p:sp>
      <p:sp>
        <p:nvSpPr>
          <p:cNvPr id="67" name="Shape 63"/>
          <p:cNvSpPr/>
          <p:nvPr/>
        </p:nvSpPr>
        <p:spPr>
          <a:xfrm>
            <a:off x="816837" y="14429232"/>
            <a:ext cx="4852952" cy="56866"/>
          </a:xfrm>
          <a:prstGeom prst="rect">
            <a:avLst/>
          </a:prstGeom>
          <a:solidFill>
            <a:srgbClr val="B68235"/>
          </a:solidFill>
          <a:ln/>
        </p:spPr>
        <p:txBody>
          <a:bodyPr/>
          <a:lstStyle/>
          <a:p>
            <a:endParaRPr lang="en-GB"/>
          </a:p>
        </p:txBody>
      </p:sp>
      <p:sp>
        <p:nvSpPr>
          <p:cNvPr id="68" name="Shape 64"/>
          <p:cNvSpPr/>
          <p:nvPr/>
        </p:nvSpPr>
        <p:spPr>
          <a:xfrm>
            <a:off x="816837" y="14429232"/>
            <a:ext cx="11373" cy="5230368"/>
          </a:xfrm>
          <a:prstGeom prst="rect">
            <a:avLst/>
          </a:prstGeom>
          <a:solidFill>
            <a:srgbClr val="201F1D">
              <a:alpha val="20000"/>
            </a:srgbClr>
          </a:solidFill>
          <a:ln/>
        </p:spPr>
        <p:txBody>
          <a:bodyPr/>
          <a:lstStyle/>
          <a:p>
            <a:endParaRPr lang="en-GB"/>
          </a:p>
        </p:txBody>
      </p:sp>
      <p:sp>
        <p:nvSpPr>
          <p:cNvPr id="69" name="Shape 65"/>
          <p:cNvSpPr/>
          <p:nvPr/>
        </p:nvSpPr>
        <p:spPr>
          <a:xfrm>
            <a:off x="5658416" y="14429232"/>
            <a:ext cx="11373" cy="5230368"/>
          </a:xfrm>
          <a:prstGeom prst="rect">
            <a:avLst/>
          </a:prstGeom>
          <a:solidFill>
            <a:srgbClr val="201F1D">
              <a:alpha val="20000"/>
            </a:srgbClr>
          </a:solidFill>
          <a:ln/>
        </p:spPr>
        <p:txBody>
          <a:bodyPr/>
          <a:lstStyle/>
          <a:p>
            <a:endParaRPr lang="en-GB"/>
          </a:p>
        </p:txBody>
      </p:sp>
      <p:sp>
        <p:nvSpPr>
          <p:cNvPr id="70" name="Text 66"/>
          <p:cNvSpPr/>
          <p:nvPr/>
        </p:nvSpPr>
        <p:spPr>
          <a:xfrm>
            <a:off x="999518" y="14630400"/>
            <a:ext cx="4936349" cy="288309"/>
          </a:xfrm>
          <a:prstGeom prst="rect">
            <a:avLst/>
          </a:prstGeom>
          <a:noFill/>
          <a:ln/>
        </p:spPr>
        <p:txBody>
          <a:bodyPr wrap="square" lIns="25400" tIns="25400" rIns="25400" bIns="25400" rtlCol="0" anchor="t">
            <a:normAutofit fontScale="92500" lnSpcReduction="10000"/>
          </a:bodyPr>
          <a:lstStyle/>
          <a:p>
            <a:pPr marL="0" indent="0" algn="l">
              <a:buNone/>
            </a:pPr>
            <a:r>
              <a:rPr lang="en-US" b="1" kern="0" spc="270" dirty="0">
                <a:solidFill>
                  <a:srgbClr val="7D5411"/>
                </a:solidFill>
                <a:latin typeface="Lora" pitchFamily="34" charset="0"/>
                <a:ea typeface="Lora" pitchFamily="34" charset="-122"/>
                <a:cs typeface="Lora" pitchFamily="34" charset="-120"/>
              </a:rPr>
              <a:t>1 · OPERATING ENVIRONMENT</a:t>
            </a:r>
            <a:endParaRPr lang="en-US" b="1" dirty="0"/>
          </a:p>
        </p:txBody>
      </p:sp>
      <p:sp>
        <p:nvSpPr>
          <p:cNvPr id="71" name="Text 67"/>
          <p:cNvSpPr/>
          <p:nvPr/>
        </p:nvSpPr>
        <p:spPr>
          <a:xfrm>
            <a:off x="999518" y="14959584"/>
            <a:ext cx="4622217" cy="704850"/>
          </a:xfrm>
          <a:prstGeom prst="rect">
            <a:avLst/>
          </a:prstGeom>
          <a:noFill/>
          <a:ln/>
        </p:spPr>
        <p:txBody>
          <a:bodyPr wrap="square" lIns="25400" tIns="25400" rIns="25400" bIns="25400" rtlCol="0" anchor="t">
            <a:normAutofit/>
          </a:bodyPr>
          <a:lstStyle/>
          <a:p>
            <a:pPr marL="0" indent="0" algn="l">
              <a:lnSpc>
                <a:spcPct val="87709"/>
              </a:lnSpc>
              <a:buNone/>
            </a:pPr>
            <a:r>
              <a:rPr lang="en-US" sz="2400" dirty="0">
                <a:solidFill>
                  <a:srgbClr val="201F1D"/>
                </a:solidFill>
                <a:latin typeface="Cormorant Garamond" pitchFamily="34" charset="0"/>
                <a:ea typeface="Cormorant Garamond" pitchFamily="34" charset="-122"/>
                <a:cs typeface="Cormorant Garamond" pitchFamily="34" charset="-120"/>
              </a:rPr>
              <a:t>Navigating partnership and power</a:t>
            </a:r>
            <a:endParaRPr lang="en-US" sz="2400" dirty="0"/>
          </a:p>
        </p:txBody>
      </p:sp>
      <p:sp>
        <p:nvSpPr>
          <p:cNvPr id="72" name="Text 68"/>
          <p:cNvSpPr/>
          <p:nvPr/>
        </p:nvSpPr>
        <p:spPr>
          <a:xfrm>
            <a:off x="999518" y="15700247"/>
            <a:ext cx="4622217" cy="704850"/>
          </a:xfrm>
          <a:prstGeom prst="rect">
            <a:avLst/>
          </a:prstGeom>
          <a:noFill/>
          <a:ln/>
        </p:spPr>
        <p:txBody>
          <a:bodyPr wrap="square" lIns="25400" tIns="25400" rIns="25400" bIns="25400" rtlCol="0" anchor="t">
            <a:normAutofit/>
          </a:bodyPr>
          <a:lstStyle/>
          <a:p>
            <a:pPr marL="0" indent="0" algn="l">
              <a:lnSpc>
                <a:spcPct val="102466"/>
              </a:lnSpc>
              <a:buNone/>
            </a:pPr>
            <a:r>
              <a:rPr lang="en-US" sz="1575" dirty="0">
                <a:solidFill>
                  <a:srgbClr val="444141"/>
                </a:solidFill>
                <a:latin typeface="Lora" pitchFamily="34" charset="0"/>
                <a:ea typeface="Lora" pitchFamily="34" charset="-122"/>
                <a:cs typeface="Lora" pitchFamily="34" charset="-120"/>
              </a:rPr>
              <a:t>Relationships stand in for formal mechanisms — necessary, unequal and unstable.</a:t>
            </a:r>
          </a:p>
        </p:txBody>
      </p:sp>
      <p:sp>
        <p:nvSpPr>
          <p:cNvPr id="73" name="Shape 69"/>
          <p:cNvSpPr/>
          <p:nvPr/>
        </p:nvSpPr>
        <p:spPr>
          <a:xfrm>
            <a:off x="999518" y="16468343"/>
            <a:ext cx="4487590" cy="731520"/>
          </a:xfrm>
          <a:prstGeom prst="roundRect">
            <a:avLst>
              <a:gd name="adj" fmla="val 9096"/>
            </a:avLst>
          </a:prstGeom>
          <a:ln w="11373">
            <a:solidFill>
              <a:srgbClr val="201F1D">
                <a:alpha val="18000"/>
              </a:srgbClr>
            </a:solidFill>
            <a:prstDash val="solid"/>
          </a:ln>
        </p:spPr>
        <p:txBody>
          <a:bodyPr/>
          <a:lstStyle/>
          <a:p>
            <a:endParaRPr lang="en-GB"/>
          </a:p>
        </p:txBody>
      </p:sp>
      <p:sp>
        <p:nvSpPr>
          <p:cNvPr id="74" name="Text 70"/>
          <p:cNvSpPr/>
          <p:nvPr/>
        </p:nvSpPr>
        <p:spPr>
          <a:xfrm>
            <a:off x="1118390" y="16486631"/>
            <a:ext cx="4251960" cy="694944"/>
          </a:xfrm>
          <a:prstGeom prst="rect">
            <a:avLst/>
          </a:prstGeom>
          <a:noFill/>
          <a:ln/>
        </p:spPr>
        <p:txBody>
          <a:bodyPr wrap="square" lIns="25400" tIns="25400" rIns="25400" bIns="25400" rtlCol="0" anchor="t">
            <a:normAutofit lnSpcReduction="10000"/>
          </a:bodyPr>
          <a:lstStyle/>
          <a:p>
            <a:pPr marL="0" indent="0" algn="l">
              <a:lnSpc>
                <a:spcPct val="93290"/>
              </a:lnSpc>
              <a:buNone/>
            </a:pPr>
            <a:r>
              <a:rPr lang="en-US" sz="1500" b="1" dirty="0">
                <a:solidFill>
                  <a:srgbClr val="201F1D"/>
                </a:solidFill>
                <a:latin typeface="Lora" pitchFamily="34" charset="0"/>
                <a:ea typeface="Lora" pitchFamily="34" charset="-122"/>
                <a:cs typeface="Lora" pitchFamily="34" charset="-120"/>
              </a:rPr>
              <a:t>Relational working in a marketised system</a:t>
            </a:r>
            <a:endParaRPr lang="en-US" sz="1500" dirty="0"/>
          </a:p>
          <a:p>
            <a:pPr marL="0" indent="0" algn="l">
              <a:spcBef>
                <a:spcPts val="300"/>
              </a:spcBef>
              <a:buNone/>
            </a:pPr>
            <a:r>
              <a:rPr lang="en-US" sz="1300" dirty="0">
                <a:solidFill>
                  <a:srgbClr val="444141"/>
                </a:solidFill>
                <a:latin typeface="Lora" pitchFamily="34" charset="0"/>
                <a:ea typeface="Lora" pitchFamily="34" charset="-122"/>
                <a:cs typeface="Lora" pitchFamily="34" charset="-120"/>
              </a:rPr>
              <a:t>Placements rest on personal contact, not process — when it fails, nothing formal takes over.</a:t>
            </a:r>
            <a:endParaRPr lang="en-US" sz="1300" dirty="0"/>
          </a:p>
        </p:txBody>
      </p:sp>
      <p:sp>
        <p:nvSpPr>
          <p:cNvPr id="75" name="Shape 71"/>
          <p:cNvSpPr/>
          <p:nvPr/>
        </p:nvSpPr>
        <p:spPr>
          <a:xfrm>
            <a:off x="999518" y="17245584"/>
            <a:ext cx="4487590" cy="731520"/>
          </a:xfrm>
          <a:prstGeom prst="roundRect">
            <a:avLst>
              <a:gd name="adj" fmla="val 9096"/>
            </a:avLst>
          </a:prstGeom>
          <a:ln w="11373">
            <a:solidFill>
              <a:srgbClr val="201F1D">
                <a:alpha val="18000"/>
              </a:srgbClr>
            </a:solidFill>
            <a:prstDash val="solid"/>
          </a:ln>
        </p:spPr>
        <p:txBody>
          <a:bodyPr/>
          <a:lstStyle/>
          <a:p>
            <a:endParaRPr lang="en-GB"/>
          </a:p>
        </p:txBody>
      </p:sp>
      <p:sp>
        <p:nvSpPr>
          <p:cNvPr id="76" name="Text 72"/>
          <p:cNvSpPr/>
          <p:nvPr/>
        </p:nvSpPr>
        <p:spPr>
          <a:xfrm>
            <a:off x="1118390" y="17263872"/>
            <a:ext cx="4251960" cy="694944"/>
          </a:xfrm>
          <a:prstGeom prst="rect">
            <a:avLst/>
          </a:prstGeom>
          <a:noFill/>
          <a:ln/>
        </p:spPr>
        <p:txBody>
          <a:bodyPr wrap="square" lIns="25400" tIns="25400" rIns="25400" bIns="25400" rtlCol="0" anchor="t">
            <a:normAutofit lnSpcReduction="10000"/>
          </a:bodyPr>
          <a:lstStyle/>
          <a:p>
            <a:pPr marL="0" indent="0" algn="l">
              <a:lnSpc>
                <a:spcPct val="93290"/>
              </a:lnSpc>
              <a:buNone/>
            </a:pPr>
            <a:r>
              <a:rPr lang="en-US" sz="1500" b="1" dirty="0">
                <a:solidFill>
                  <a:srgbClr val="201F1D"/>
                </a:solidFill>
                <a:latin typeface="Lora" pitchFamily="34" charset="0"/>
                <a:ea typeface="Lora" pitchFamily="34" charset="-122"/>
                <a:cs typeface="Lora" pitchFamily="34" charset="-120"/>
              </a:rPr>
              <a:t>Market power and control</a:t>
            </a:r>
            <a:endParaRPr lang="en-US" sz="1500" dirty="0"/>
          </a:p>
          <a:p>
            <a:pPr marL="0" indent="0" algn="l">
              <a:spcBef>
                <a:spcPts val="300"/>
              </a:spcBef>
              <a:buNone/>
            </a:pPr>
            <a:r>
              <a:rPr lang="en-US" sz="1300" dirty="0">
                <a:solidFill>
                  <a:srgbClr val="444141"/>
                </a:solidFill>
                <a:latin typeface="Lora" pitchFamily="34" charset="0"/>
                <a:ea typeface="Lora" pitchFamily="34" charset="-122"/>
                <a:cs typeface="Lora" pitchFamily="34" charset="-120"/>
              </a:rPr>
              <a:t>Large providers set the terms, yet neither side feels in control — power held, owned by no one.</a:t>
            </a:r>
            <a:endParaRPr lang="en-US" sz="1300" dirty="0"/>
          </a:p>
        </p:txBody>
      </p:sp>
      <p:sp>
        <p:nvSpPr>
          <p:cNvPr id="77" name="Shape 73"/>
          <p:cNvSpPr/>
          <p:nvPr/>
        </p:nvSpPr>
        <p:spPr>
          <a:xfrm>
            <a:off x="999518" y="18022823"/>
            <a:ext cx="4487590" cy="731520"/>
          </a:xfrm>
          <a:prstGeom prst="roundRect">
            <a:avLst>
              <a:gd name="adj" fmla="val 9096"/>
            </a:avLst>
          </a:prstGeom>
          <a:ln w="11373">
            <a:solidFill>
              <a:srgbClr val="201F1D">
                <a:alpha val="18000"/>
              </a:srgbClr>
            </a:solidFill>
            <a:prstDash val="solid"/>
          </a:ln>
        </p:spPr>
        <p:txBody>
          <a:bodyPr/>
          <a:lstStyle/>
          <a:p>
            <a:endParaRPr lang="en-GB"/>
          </a:p>
        </p:txBody>
      </p:sp>
      <p:sp>
        <p:nvSpPr>
          <p:cNvPr id="78" name="Text 74"/>
          <p:cNvSpPr/>
          <p:nvPr/>
        </p:nvSpPr>
        <p:spPr>
          <a:xfrm>
            <a:off x="1118390" y="18041111"/>
            <a:ext cx="4251960" cy="694944"/>
          </a:xfrm>
          <a:prstGeom prst="rect">
            <a:avLst/>
          </a:prstGeom>
          <a:noFill/>
          <a:ln/>
        </p:spPr>
        <p:txBody>
          <a:bodyPr wrap="square" lIns="25400" tIns="25400" rIns="25400" bIns="25400" rtlCol="0" anchor="t">
            <a:normAutofit lnSpcReduction="10000"/>
          </a:bodyPr>
          <a:lstStyle/>
          <a:p>
            <a:pPr marL="0" indent="0" algn="l">
              <a:lnSpc>
                <a:spcPct val="93290"/>
              </a:lnSpc>
              <a:buNone/>
            </a:pPr>
            <a:r>
              <a:rPr lang="en-US" sz="1500" b="1" dirty="0">
                <a:solidFill>
                  <a:srgbClr val="201F1D"/>
                </a:solidFill>
                <a:latin typeface="Lora" pitchFamily="34" charset="0"/>
                <a:ea typeface="Lora" pitchFamily="34" charset="-122"/>
                <a:cs typeface="Lora" pitchFamily="34" charset="-120"/>
              </a:rPr>
              <a:t>Provision planning and sufficiency</a:t>
            </a:r>
            <a:endParaRPr lang="en-US" sz="1500" dirty="0"/>
          </a:p>
          <a:p>
            <a:pPr marL="0" indent="0" algn="l">
              <a:spcBef>
                <a:spcPts val="300"/>
              </a:spcBef>
              <a:buNone/>
            </a:pPr>
            <a:r>
              <a:rPr lang="en-US" sz="1300" dirty="0">
                <a:solidFill>
                  <a:srgbClr val="444141"/>
                </a:solidFill>
                <a:latin typeface="Lora" pitchFamily="34" charset="0"/>
                <a:ea typeface="Lora" pitchFamily="34" charset="-122"/>
                <a:cs typeface="Lora" pitchFamily="34" charset="-120"/>
              </a:rPr>
              <a:t>Homes open where it pays, not where need is; commissioners lack oversight of their own area.</a:t>
            </a:r>
            <a:endParaRPr lang="en-US" sz="1300" dirty="0"/>
          </a:p>
        </p:txBody>
      </p:sp>
      <p:sp>
        <p:nvSpPr>
          <p:cNvPr id="79" name="Text 75"/>
          <p:cNvSpPr/>
          <p:nvPr/>
        </p:nvSpPr>
        <p:spPr>
          <a:xfrm>
            <a:off x="5631689" y="14429232"/>
            <a:ext cx="590479" cy="5266944"/>
          </a:xfrm>
          <a:prstGeom prst="rect">
            <a:avLst/>
          </a:prstGeom>
          <a:noFill/>
          <a:ln/>
        </p:spPr>
        <p:txBody>
          <a:bodyPr wrap="square" lIns="25400" tIns="25400" rIns="25400" bIns="25400" rtlCol="0" anchor="ctr">
            <a:normAutofit/>
          </a:bodyPr>
          <a:lstStyle/>
          <a:p>
            <a:pPr marL="0" indent="0" algn="ctr">
              <a:buNone/>
            </a:pPr>
            <a:r>
              <a:rPr lang="en-US" sz="3150" dirty="0">
                <a:solidFill>
                  <a:srgbClr val="B68235"/>
                </a:solidFill>
                <a:latin typeface="Cormorant Garamond" pitchFamily="34" charset="0"/>
                <a:ea typeface="Cormorant Garamond" pitchFamily="34" charset="-122"/>
                <a:cs typeface="Cormorant Garamond" pitchFamily="34" charset="-120"/>
              </a:rPr>
              <a:t>→</a:t>
            </a:r>
            <a:endParaRPr lang="en-US" sz="3150" dirty="0"/>
          </a:p>
        </p:txBody>
      </p:sp>
      <p:sp>
        <p:nvSpPr>
          <p:cNvPr id="80" name="Shape 76"/>
          <p:cNvSpPr/>
          <p:nvPr/>
        </p:nvSpPr>
        <p:spPr>
          <a:xfrm>
            <a:off x="6184068" y="19659600"/>
            <a:ext cx="4853129" cy="11373"/>
          </a:xfrm>
          <a:prstGeom prst="rect">
            <a:avLst/>
          </a:prstGeom>
          <a:solidFill>
            <a:srgbClr val="201F1D">
              <a:alpha val="20000"/>
            </a:srgbClr>
          </a:solidFill>
          <a:ln/>
        </p:spPr>
        <p:txBody>
          <a:bodyPr/>
          <a:lstStyle/>
          <a:p>
            <a:endParaRPr lang="en-GB"/>
          </a:p>
        </p:txBody>
      </p:sp>
      <p:sp>
        <p:nvSpPr>
          <p:cNvPr id="81" name="Shape 77"/>
          <p:cNvSpPr/>
          <p:nvPr/>
        </p:nvSpPr>
        <p:spPr>
          <a:xfrm>
            <a:off x="6184068" y="14429232"/>
            <a:ext cx="4853129" cy="56866"/>
          </a:xfrm>
          <a:prstGeom prst="rect">
            <a:avLst/>
          </a:prstGeom>
          <a:solidFill>
            <a:srgbClr val="B68235"/>
          </a:solidFill>
          <a:ln/>
        </p:spPr>
        <p:txBody>
          <a:bodyPr/>
          <a:lstStyle/>
          <a:p>
            <a:endParaRPr lang="en-GB"/>
          </a:p>
        </p:txBody>
      </p:sp>
      <p:sp>
        <p:nvSpPr>
          <p:cNvPr id="82" name="Shape 78"/>
          <p:cNvSpPr/>
          <p:nvPr/>
        </p:nvSpPr>
        <p:spPr>
          <a:xfrm>
            <a:off x="6184068" y="14429232"/>
            <a:ext cx="11373" cy="5230368"/>
          </a:xfrm>
          <a:prstGeom prst="rect">
            <a:avLst/>
          </a:prstGeom>
          <a:solidFill>
            <a:srgbClr val="201F1D">
              <a:alpha val="20000"/>
            </a:srgbClr>
          </a:solidFill>
          <a:ln/>
        </p:spPr>
        <p:txBody>
          <a:bodyPr/>
          <a:lstStyle/>
          <a:p>
            <a:endParaRPr lang="en-GB"/>
          </a:p>
        </p:txBody>
      </p:sp>
      <p:sp>
        <p:nvSpPr>
          <p:cNvPr id="83" name="Shape 79"/>
          <p:cNvSpPr/>
          <p:nvPr/>
        </p:nvSpPr>
        <p:spPr>
          <a:xfrm>
            <a:off x="11025824" y="14429232"/>
            <a:ext cx="11373" cy="5230368"/>
          </a:xfrm>
          <a:prstGeom prst="rect">
            <a:avLst/>
          </a:prstGeom>
          <a:solidFill>
            <a:srgbClr val="201F1D">
              <a:alpha val="20000"/>
            </a:srgbClr>
          </a:solidFill>
          <a:ln/>
        </p:spPr>
        <p:txBody>
          <a:bodyPr/>
          <a:lstStyle/>
          <a:p>
            <a:endParaRPr lang="en-GB"/>
          </a:p>
        </p:txBody>
      </p:sp>
      <p:sp>
        <p:nvSpPr>
          <p:cNvPr id="84" name="Text 80"/>
          <p:cNvSpPr/>
          <p:nvPr/>
        </p:nvSpPr>
        <p:spPr>
          <a:xfrm>
            <a:off x="6366749" y="14630400"/>
            <a:ext cx="4936544" cy="288309"/>
          </a:xfrm>
          <a:prstGeom prst="rect">
            <a:avLst/>
          </a:prstGeom>
          <a:noFill/>
          <a:ln/>
        </p:spPr>
        <p:txBody>
          <a:bodyPr wrap="square" lIns="25400" tIns="25400" rIns="25400" bIns="25400" rtlCol="0" anchor="t">
            <a:normAutofit fontScale="92500" lnSpcReduction="10000"/>
          </a:bodyPr>
          <a:lstStyle/>
          <a:p>
            <a:pPr marL="0" indent="0" algn="l">
              <a:buNone/>
            </a:pPr>
            <a:r>
              <a:rPr lang="en-US" b="1" kern="0" spc="270" dirty="0">
                <a:solidFill>
                  <a:srgbClr val="7D5411"/>
                </a:solidFill>
                <a:latin typeface="Lora" pitchFamily="34" charset="0"/>
                <a:ea typeface="Lora" pitchFamily="34" charset="-122"/>
                <a:cs typeface="Lora" pitchFamily="34" charset="-120"/>
              </a:rPr>
              <a:t>2 · STRUCTURAL FAILURE</a:t>
            </a:r>
            <a:endParaRPr lang="en-US" b="1" dirty="0"/>
          </a:p>
        </p:txBody>
      </p:sp>
      <p:sp>
        <p:nvSpPr>
          <p:cNvPr id="85" name="Text 81"/>
          <p:cNvSpPr/>
          <p:nvPr/>
        </p:nvSpPr>
        <p:spPr>
          <a:xfrm>
            <a:off x="6366749" y="14959584"/>
            <a:ext cx="4622401" cy="704850"/>
          </a:xfrm>
          <a:prstGeom prst="rect">
            <a:avLst/>
          </a:prstGeom>
          <a:noFill/>
          <a:ln/>
        </p:spPr>
        <p:txBody>
          <a:bodyPr wrap="square" lIns="25400" tIns="25400" rIns="25400" bIns="25400" rtlCol="0" anchor="t">
            <a:normAutofit/>
          </a:bodyPr>
          <a:lstStyle/>
          <a:p>
            <a:pPr marL="0" indent="0" algn="l">
              <a:lnSpc>
                <a:spcPct val="87709"/>
              </a:lnSpc>
              <a:buNone/>
            </a:pPr>
            <a:r>
              <a:rPr lang="en-US" sz="2400" dirty="0">
                <a:solidFill>
                  <a:srgbClr val="201F1D"/>
                </a:solidFill>
                <a:latin typeface="Cormorant Garamond" pitchFamily="34" charset="0"/>
                <a:ea typeface="Cormorant Garamond" pitchFamily="34" charset="-122"/>
                <a:cs typeface="Cormorant Garamond" pitchFamily="34" charset="-120"/>
              </a:rPr>
              <a:t>Navigating a market without stable pricing</a:t>
            </a:r>
            <a:endParaRPr lang="en-US" sz="2400" dirty="0"/>
          </a:p>
        </p:txBody>
      </p:sp>
      <p:sp>
        <p:nvSpPr>
          <p:cNvPr id="86" name="Text 82"/>
          <p:cNvSpPr/>
          <p:nvPr/>
        </p:nvSpPr>
        <p:spPr>
          <a:xfrm>
            <a:off x="6366749" y="15700247"/>
            <a:ext cx="4622401" cy="704850"/>
          </a:xfrm>
          <a:prstGeom prst="rect">
            <a:avLst/>
          </a:prstGeom>
          <a:noFill/>
          <a:ln/>
        </p:spPr>
        <p:txBody>
          <a:bodyPr wrap="square" lIns="25400" tIns="25400" rIns="25400" bIns="25400" rtlCol="0" anchor="t">
            <a:normAutofit/>
          </a:bodyPr>
          <a:lstStyle/>
          <a:p>
            <a:pPr marL="0" indent="0" algn="l">
              <a:lnSpc>
                <a:spcPct val="102466"/>
              </a:lnSpc>
              <a:buNone/>
            </a:pPr>
            <a:r>
              <a:rPr lang="en-US" sz="1575" dirty="0">
                <a:solidFill>
                  <a:srgbClr val="444141"/>
                </a:solidFill>
                <a:latin typeface="Lora" pitchFamily="34" charset="0"/>
                <a:ea typeface="Lora" pitchFamily="34" charset="-122"/>
                <a:cs typeface="Lora" pitchFamily="34" charset="-120"/>
              </a:rPr>
              <a:t>Scarcity, opaque profits and rising costs treated as the market’s settled reality.</a:t>
            </a:r>
            <a:endParaRPr lang="en-US" sz="1575" dirty="0"/>
          </a:p>
        </p:txBody>
      </p:sp>
      <p:sp>
        <p:nvSpPr>
          <p:cNvPr id="87" name="Shape 83"/>
          <p:cNvSpPr/>
          <p:nvPr/>
        </p:nvSpPr>
        <p:spPr>
          <a:xfrm>
            <a:off x="6366749" y="16468343"/>
            <a:ext cx="4487768" cy="731520"/>
          </a:xfrm>
          <a:prstGeom prst="roundRect">
            <a:avLst>
              <a:gd name="adj" fmla="val 9096"/>
            </a:avLst>
          </a:prstGeom>
          <a:ln w="11373">
            <a:solidFill>
              <a:srgbClr val="201F1D">
                <a:alpha val="18000"/>
              </a:srgbClr>
            </a:solidFill>
            <a:prstDash val="solid"/>
          </a:ln>
        </p:spPr>
        <p:txBody>
          <a:bodyPr/>
          <a:lstStyle/>
          <a:p>
            <a:endParaRPr lang="en-GB"/>
          </a:p>
        </p:txBody>
      </p:sp>
      <p:sp>
        <p:nvSpPr>
          <p:cNvPr id="88" name="Text 84"/>
          <p:cNvSpPr/>
          <p:nvPr/>
        </p:nvSpPr>
        <p:spPr>
          <a:xfrm>
            <a:off x="6485621" y="16486631"/>
            <a:ext cx="4251960" cy="694944"/>
          </a:xfrm>
          <a:prstGeom prst="rect">
            <a:avLst/>
          </a:prstGeom>
          <a:noFill/>
          <a:ln/>
        </p:spPr>
        <p:txBody>
          <a:bodyPr wrap="square" lIns="25400" tIns="25400" rIns="25400" bIns="25400" rtlCol="0" anchor="t">
            <a:normAutofit lnSpcReduction="10000"/>
          </a:bodyPr>
          <a:lstStyle/>
          <a:p>
            <a:pPr marL="0" indent="0" algn="l">
              <a:lnSpc>
                <a:spcPct val="93290"/>
              </a:lnSpc>
              <a:buNone/>
            </a:pPr>
            <a:r>
              <a:rPr lang="en-US" sz="1500" b="1" dirty="0">
                <a:solidFill>
                  <a:srgbClr val="201F1D"/>
                </a:solidFill>
                <a:latin typeface="Lora" pitchFamily="34" charset="0"/>
                <a:ea typeface="Lora" pitchFamily="34" charset="-122"/>
                <a:cs typeface="Lora" pitchFamily="34" charset="-120"/>
              </a:rPr>
              <a:t>Placement scarcity</a:t>
            </a:r>
            <a:endParaRPr lang="en-US" sz="1500" dirty="0"/>
          </a:p>
          <a:p>
            <a:pPr marL="0" indent="0" algn="l">
              <a:spcBef>
                <a:spcPts val="300"/>
              </a:spcBef>
              <a:buNone/>
            </a:pPr>
            <a:r>
              <a:rPr lang="en-US" sz="1300" dirty="0">
                <a:solidFill>
                  <a:srgbClr val="444141"/>
                </a:solidFill>
                <a:latin typeface="Lora" pitchFamily="34" charset="0"/>
                <a:ea typeface="Lora" pitchFamily="34" charset="-122"/>
                <a:cs typeface="Lora" pitchFamily="34" charset="-120"/>
              </a:rPr>
              <a:t>Providers set the price and choose the child; the available placement beats the right one.</a:t>
            </a:r>
            <a:endParaRPr lang="en-US" sz="1300" dirty="0"/>
          </a:p>
        </p:txBody>
      </p:sp>
      <p:sp>
        <p:nvSpPr>
          <p:cNvPr id="89" name="Shape 85"/>
          <p:cNvSpPr/>
          <p:nvPr/>
        </p:nvSpPr>
        <p:spPr>
          <a:xfrm>
            <a:off x="6366749" y="17245584"/>
            <a:ext cx="4487768" cy="731520"/>
          </a:xfrm>
          <a:prstGeom prst="roundRect">
            <a:avLst>
              <a:gd name="adj" fmla="val 9096"/>
            </a:avLst>
          </a:prstGeom>
          <a:ln w="11373">
            <a:solidFill>
              <a:srgbClr val="201F1D">
                <a:alpha val="18000"/>
              </a:srgbClr>
            </a:solidFill>
            <a:prstDash val="solid"/>
          </a:ln>
        </p:spPr>
        <p:txBody>
          <a:bodyPr/>
          <a:lstStyle/>
          <a:p>
            <a:endParaRPr lang="en-GB"/>
          </a:p>
        </p:txBody>
      </p:sp>
      <p:sp>
        <p:nvSpPr>
          <p:cNvPr id="90" name="Text 86"/>
          <p:cNvSpPr/>
          <p:nvPr/>
        </p:nvSpPr>
        <p:spPr>
          <a:xfrm>
            <a:off x="6485621" y="17263872"/>
            <a:ext cx="4251960" cy="694944"/>
          </a:xfrm>
          <a:prstGeom prst="rect">
            <a:avLst/>
          </a:prstGeom>
          <a:noFill/>
          <a:ln/>
        </p:spPr>
        <p:txBody>
          <a:bodyPr wrap="square" lIns="25400" tIns="25400" rIns="25400" bIns="25400" rtlCol="0" anchor="t">
            <a:normAutofit lnSpcReduction="10000"/>
          </a:bodyPr>
          <a:lstStyle/>
          <a:p>
            <a:pPr marL="0" indent="0" algn="l">
              <a:lnSpc>
                <a:spcPct val="93290"/>
              </a:lnSpc>
              <a:buNone/>
            </a:pPr>
            <a:r>
              <a:rPr lang="en-US" sz="1500" b="1" dirty="0">
                <a:solidFill>
                  <a:srgbClr val="201F1D"/>
                </a:solidFill>
                <a:latin typeface="Lora" pitchFamily="34" charset="0"/>
                <a:ea typeface="Lora" pitchFamily="34" charset="-122"/>
                <a:cs typeface="Lora" pitchFamily="34" charset="-120"/>
              </a:rPr>
              <a:t>Profit and financial transparency</a:t>
            </a:r>
            <a:endParaRPr lang="en-US" sz="1500" dirty="0"/>
          </a:p>
          <a:p>
            <a:pPr marL="0" indent="0" algn="l">
              <a:spcBef>
                <a:spcPts val="300"/>
              </a:spcBef>
              <a:buNone/>
            </a:pPr>
            <a:r>
              <a:rPr lang="en-US" sz="1300" dirty="0">
                <a:solidFill>
                  <a:srgbClr val="444141"/>
                </a:solidFill>
                <a:latin typeface="Lora" pitchFamily="34" charset="0"/>
                <a:ea typeface="Lora" pitchFamily="34" charset="-122"/>
                <a:cs typeface="Lora" pitchFamily="34" charset="-120"/>
              </a:rPr>
              <a:t>Both sides condemn profiteering, but opaque finances keep the biggest extraction invisible.</a:t>
            </a:r>
            <a:endParaRPr lang="en-US" sz="1300" dirty="0"/>
          </a:p>
        </p:txBody>
      </p:sp>
      <p:sp>
        <p:nvSpPr>
          <p:cNvPr id="91" name="Shape 87"/>
          <p:cNvSpPr/>
          <p:nvPr/>
        </p:nvSpPr>
        <p:spPr>
          <a:xfrm>
            <a:off x="6366749" y="18022823"/>
            <a:ext cx="4487768" cy="731520"/>
          </a:xfrm>
          <a:prstGeom prst="roundRect">
            <a:avLst>
              <a:gd name="adj" fmla="val 9096"/>
            </a:avLst>
          </a:prstGeom>
          <a:ln w="11373">
            <a:solidFill>
              <a:srgbClr val="201F1D">
                <a:alpha val="18000"/>
              </a:srgbClr>
            </a:solidFill>
            <a:prstDash val="solid"/>
          </a:ln>
        </p:spPr>
        <p:txBody>
          <a:bodyPr/>
          <a:lstStyle/>
          <a:p>
            <a:endParaRPr lang="en-GB"/>
          </a:p>
        </p:txBody>
      </p:sp>
      <p:sp>
        <p:nvSpPr>
          <p:cNvPr id="92" name="Text 88"/>
          <p:cNvSpPr/>
          <p:nvPr/>
        </p:nvSpPr>
        <p:spPr>
          <a:xfrm>
            <a:off x="6485621" y="18041111"/>
            <a:ext cx="4251960" cy="694944"/>
          </a:xfrm>
          <a:prstGeom prst="rect">
            <a:avLst/>
          </a:prstGeom>
          <a:noFill/>
          <a:ln/>
        </p:spPr>
        <p:txBody>
          <a:bodyPr wrap="square" lIns="25400" tIns="25400" rIns="25400" bIns="25400" rtlCol="0" anchor="t">
            <a:normAutofit lnSpcReduction="10000"/>
          </a:bodyPr>
          <a:lstStyle/>
          <a:p>
            <a:pPr marL="0" indent="0" algn="l">
              <a:lnSpc>
                <a:spcPct val="93290"/>
              </a:lnSpc>
              <a:buNone/>
            </a:pPr>
            <a:r>
              <a:rPr lang="en-US" sz="1500" b="1" dirty="0">
                <a:solidFill>
                  <a:srgbClr val="201F1D"/>
                </a:solidFill>
                <a:latin typeface="Lora" pitchFamily="34" charset="0"/>
                <a:ea typeface="Lora" pitchFamily="34" charset="-122"/>
                <a:cs typeface="Lora" pitchFamily="34" charset="-120"/>
              </a:rPr>
              <a:t>Individualised care and market tensions</a:t>
            </a:r>
            <a:endParaRPr lang="en-US" sz="1500" dirty="0"/>
          </a:p>
          <a:p>
            <a:pPr marL="0" indent="0" algn="l">
              <a:spcBef>
                <a:spcPts val="300"/>
              </a:spcBef>
              <a:buNone/>
            </a:pPr>
            <a:r>
              <a:rPr lang="en-US" sz="1300" dirty="0">
                <a:solidFill>
                  <a:srgbClr val="444141"/>
                </a:solidFill>
                <a:latin typeface="Lora" pitchFamily="34" charset="0"/>
                <a:ea typeface="Lora" pitchFamily="34" charset="-122"/>
                <a:cs typeface="Lora" pitchFamily="34" charset="-120"/>
              </a:rPr>
              <a:t>‘Child-centred’ becomes a defence: providers refuse placements, commissioners justify costs.</a:t>
            </a:r>
            <a:endParaRPr lang="en-US" sz="1300" dirty="0"/>
          </a:p>
        </p:txBody>
      </p:sp>
      <p:sp>
        <p:nvSpPr>
          <p:cNvPr id="93" name="Shape 89"/>
          <p:cNvSpPr/>
          <p:nvPr/>
        </p:nvSpPr>
        <p:spPr>
          <a:xfrm>
            <a:off x="6366749" y="18800064"/>
            <a:ext cx="4487768" cy="731520"/>
          </a:xfrm>
          <a:prstGeom prst="roundRect">
            <a:avLst>
              <a:gd name="adj" fmla="val 9096"/>
            </a:avLst>
          </a:prstGeom>
          <a:ln w="11373">
            <a:solidFill>
              <a:srgbClr val="201F1D">
                <a:alpha val="18000"/>
              </a:srgbClr>
            </a:solidFill>
            <a:prstDash val="solid"/>
          </a:ln>
        </p:spPr>
        <p:txBody>
          <a:bodyPr/>
          <a:lstStyle/>
          <a:p>
            <a:endParaRPr lang="en-GB"/>
          </a:p>
        </p:txBody>
      </p:sp>
      <p:sp>
        <p:nvSpPr>
          <p:cNvPr id="94" name="Text 90"/>
          <p:cNvSpPr/>
          <p:nvPr/>
        </p:nvSpPr>
        <p:spPr>
          <a:xfrm>
            <a:off x="6485621" y="18818352"/>
            <a:ext cx="4251960" cy="694944"/>
          </a:xfrm>
          <a:prstGeom prst="rect">
            <a:avLst/>
          </a:prstGeom>
          <a:noFill/>
          <a:ln/>
        </p:spPr>
        <p:txBody>
          <a:bodyPr wrap="square" lIns="25400" tIns="25400" rIns="25400" bIns="25400" rtlCol="0" anchor="t">
            <a:normAutofit lnSpcReduction="10000"/>
          </a:bodyPr>
          <a:lstStyle/>
          <a:p>
            <a:pPr marL="0" indent="0" algn="l">
              <a:lnSpc>
                <a:spcPct val="93290"/>
              </a:lnSpc>
              <a:buNone/>
            </a:pPr>
            <a:r>
              <a:rPr lang="en-US" sz="1500" b="1" dirty="0">
                <a:solidFill>
                  <a:srgbClr val="201F1D"/>
                </a:solidFill>
                <a:latin typeface="Lora" pitchFamily="34" charset="0"/>
                <a:ea typeface="Lora" pitchFamily="34" charset="-122"/>
                <a:cs typeface="Lora" pitchFamily="34" charset="-120"/>
              </a:rPr>
              <a:t>Financial pressures and sustainability</a:t>
            </a:r>
            <a:endParaRPr lang="en-US" sz="1500" dirty="0"/>
          </a:p>
          <a:p>
            <a:pPr marL="0" indent="0" algn="l">
              <a:spcBef>
                <a:spcPts val="300"/>
              </a:spcBef>
              <a:buNone/>
            </a:pPr>
            <a:r>
              <a:rPr lang="en-US" sz="1300" dirty="0">
                <a:solidFill>
                  <a:srgbClr val="444141"/>
                </a:solidFill>
                <a:latin typeface="Lora" pitchFamily="34" charset="0"/>
                <a:ea typeface="Lora" pitchFamily="34" charset="-122"/>
                <a:cs typeface="Lora" pitchFamily="34" charset="-120"/>
              </a:rPr>
              <a:t>Costs outpace budgets as needs intensify; with no fair-cost benchmark, both feel hard done by.</a:t>
            </a:r>
            <a:endParaRPr lang="en-US" sz="1300" dirty="0"/>
          </a:p>
        </p:txBody>
      </p:sp>
      <p:sp>
        <p:nvSpPr>
          <p:cNvPr id="95" name="Text 91"/>
          <p:cNvSpPr/>
          <p:nvPr/>
        </p:nvSpPr>
        <p:spPr>
          <a:xfrm>
            <a:off x="10999098" y="14429232"/>
            <a:ext cx="590479" cy="5266944"/>
          </a:xfrm>
          <a:prstGeom prst="rect">
            <a:avLst/>
          </a:prstGeom>
          <a:noFill/>
          <a:ln/>
        </p:spPr>
        <p:txBody>
          <a:bodyPr wrap="square" lIns="25400" tIns="25400" rIns="25400" bIns="25400" rtlCol="0" anchor="ctr">
            <a:normAutofit/>
          </a:bodyPr>
          <a:lstStyle/>
          <a:p>
            <a:pPr marL="0" indent="0" algn="ctr">
              <a:buNone/>
            </a:pPr>
            <a:r>
              <a:rPr lang="en-US" sz="3150" dirty="0">
                <a:solidFill>
                  <a:srgbClr val="B68235"/>
                </a:solidFill>
                <a:latin typeface="Cormorant Garamond" pitchFamily="34" charset="0"/>
                <a:ea typeface="Cormorant Garamond" pitchFamily="34" charset="-122"/>
                <a:cs typeface="Cormorant Garamond" pitchFamily="34" charset="-120"/>
              </a:rPr>
              <a:t>→</a:t>
            </a:r>
            <a:endParaRPr lang="en-US" sz="3150" dirty="0"/>
          </a:p>
        </p:txBody>
      </p:sp>
      <p:sp>
        <p:nvSpPr>
          <p:cNvPr id="96" name="Shape 92"/>
          <p:cNvSpPr/>
          <p:nvPr/>
        </p:nvSpPr>
        <p:spPr>
          <a:xfrm>
            <a:off x="11551477" y="19659600"/>
            <a:ext cx="4852952" cy="11373"/>
          </a:xfrm>
          <a:prstGeom prst="rect">
            <a:avLst/>
          </a:prstGeom>
          <a:solidFill>
            <a:srgbClr val="201F1D">
              <a:alpha val="20000"/>
            </a:srgbClr>
          </a:solidFill>
          <a:ln/>
        </p:spPr>
        <p:txBody>
          <a:bodyPr/>
          <a:lstStyle/>
          <a:p>
            <a:endParaRPr lang="en-GB"/>
          </a:p>
        </p:txBody>
      </p:sp>
      <p:sp>
        <p:nvSpPr>
          <p:cNvPr id="97" name="Shape 93"/>
          <p:cNvSpPr/>
          <p:nvPr/>
        </p:nvSpPr>
        <p:spPr>
          <a:xfrm>
            <a:off x="11551477" y="14429232"/>
            <a:ext cx="4852952" cy="56866"/>
          </a:xfrm>
          <a:prstGeom prst="rect">
            <a:avLst/>
          </a:prstGeom>
          <a:solidFill>
            <a:srgbClr val="B68235"/>
          </a:solidFill>
          <a:ln/>
        </p:spPr>
        <p:txBody>
          <a:bodyPr/>
          <a:lstStyle/>
          <a:p>
            <a:endParaRPr lang="en-GB"/>
          </a:p>
        </p:txBody>
      </p:sp>
      <p:sp>
        <p:nvSpPr>
          <p:cNvPr id="98" name="Shape 94"/>
          <p:cNvSpPr/>
          <p:nvPr/>
        </p:nvSpPr>
        <p:spPr>
          <a:xfrm>
            <a:off x="11551477" y="14429232"/>
            <a:ext cx="11373" cy="5230368"/>
          </a:xfrm>
          <a:prstGeom prst="rect">
            <a:avLst/>
          </a:prstGeom>
          <a:solidFill>
            <a:srgbClr val="201F1D">
              <a:alpha val="20000"/>
            </a:srgbClr>
          </a:solidFill>
          <a:ln/>
        </p:spPr>
        <p:txBody>
          <a:bodyPr/>
          <a:lstStyle/>
          <a:p>
            <a:endParaRPr lang="en-GB"/>
          </a:p>
        </p:txBody>
      </p:sp>
      <p:sp>
        <p:nvSpPr>
          <p:cNvPr id="99" name="Shape 95"/>
          <p:cNvSpPr/>
          <p:nvPr/>
        </p:nvSpPr>
        <p:spPr>
          <a:xfrm>
            <a:off x="16410419" y="14392868"/>
            <a:ext cx="11373" cy="5230368"/>
          </a:xfrm>
          <a:prstGeom prst="rect">
            <a:avLst/>
          </a:prstGeom>
          <a:solidFill>
            <a:srgbClr val="201F1D">
              <a:alpha val="20000"/>
            </a:srgbClr>
          </a:solidFill>
          <a:ln/>
        </p:spPr>
        <p:txBody>
          <a:bodyPr/>
          <a:lstStyle/>
          <a:p>
            <a:endParaRPr lang="en-GB"/>
          </a:p>
        </p:txBody>
      </p:sp>
      <p:sp>
        <p:nvSpPr>
          <p:cNvPr id="100" name="Text 96"/>
          <p:cNvSpPr/>
          <p:nvPr/>
        </p:nvSpPr>
        <p:spPr>
          <a:xfrm>
            <a:off x="11734158" y="14630400"/>
            <a:ext cx="4936349" cy="288309"/>
          </a:xfrm>
          <a:prstGeom prst="rect">
            <a:avLst/>
          </a:prstGeom>
          <a:noFill/>
          <a:ln/>
        </p:spPr>
        <p:txBody>
          <a:bodyPr wrap="square" lIns="25400" tIns="25400" rIns="25400" bIns="25400" rtlCol="0" anchor="t">
            <a:normAutofit fontScale="92500" lnSpcReduction="10000"/>
          </a:bodyPr>
          <a:lstStyle/>
          <a:p>
            <a:pPr marL="0" indent="0" algn="l">
              <a:buNone/>
            </a:pPr>
            <a:r>
              <a:rPr lang="en-US" b="1" kern="0" spc="270" dirty="0">
                <a:solidFill>
                  <a:srgbClr val="7D5411"/>
                </a:solidFill>
                <a:latin typeface="Lora" pitchFamily="34" charset="0"/>
                <a:ea typeface="Lora" pitchFamily="34" charset="-122"/>
                <a:cs typeface="Lora" pitchFamily="34" charset="-120"/>
              </a:rPr>
              <a:t>3 · CORRECTION FAILURE</a:t>
            </a:r>
            <a:endParaRPr lang="en-US" b="1" dirty="0"/>
          </a:p>
        </p:txBody>
      </p:sp>
      <p:sp>
        <p:nvSpPr>
          <p:cNvPr id="101" name="Text 97"/>
          <p:cNvSpPr/>
          <p:nvPr/>
        </p:nvSpPr>
        <p:spPr>
          <a:xfrm>
            <a:off x="11734158" y="14959584"/>
            <a:ext cx="4622217" cy="704850"/>
          </a:xfrm>
          <a:prstGeom prst="rect">
            <a:avLst/>
          </a:prstGeom>
          <a:noFill/>
          <a:ln/>
        </p:spPr>
        <p:txBody>
          <a:bodyPr wrap="square" lIns="25400" tIns="25400" rIns="25400" bIns="25400" rtlCol="0" anchor="t">
            <a:normAutofit/>
          </a:bodyPr>
          <a:lstStyle/>
          <a:p>
            <a:pPr marL="0" indent="0" algn="l">
              <a:lnSpc>
                <a:spcPct val="87709"/>
              </a:lnSpc>
              <a:buNone/>
            </a:pPr>
            <a:r>
              <a:rPr lang="en-US" sz="2400" dirty="0">
                <a:solidFill>
                  <a:srgbClr val="201F1D"/>
                </a:solidFill>
                <a:latin typeface="Cormorant Garamond" pitchFamily="34" charset="0"/>
                <a:ea typeface="Cormorant Garamond" pitchFamily="34" charset="-122"/>
                <a:cs typeface="Cormorant Garamond" pitchFamily="34" charset="-120"/>
              </a:rPr>
              <a:t>Navigating failing correction tools</a:t>
            </a:r>
            <a:endParaRPr lang="en-US" sz="2400" dirty="0"/>
          </a:p>
        </p:txBody>
      </p:sp>
      <p:sp>
        <p:nvSpPr>
          <p:cNvPr id="102" name="Text 98"/>
          <p:cNvSpPr/>
          <p:nvPr/>
        </p:nvSpPr>
        <p:spPr>
          <a:xfrm>
            <a:off x="11734158" y="15700247"/>
            <a:ext cx="4622217" cy="704850"/>
          </a:xfrm>
          <a:prstGeom prst="rect">
            <a:avLst/>
          </a:prstGeom>
          <a:noFill/>
          <a:ln/>
        </p:spPr>
        <p:txBody>
          <a:bodyPr wrap="square" lIns="25400" tIns="25400" rIns="25400" bIns="25400" rtlCol="0" anchor="t">
            <a:normAutofit/>
          </a:bodyPr>
          <a:lstStyle/>
          <a:p>
            <a:pPr marL="0" indent="0" algn="l">
              <a:lnSpc>
                <a:spcPct val="102466"/>
              </a:lnSpc>
              <a:buNone/>
            </a:pPr>
            <a:r>
              <a:rPr lang="en-US" sz="1575" dirty="0">
                <a:solidFill>
                  <a:srgbClr val="444141"/>
                </a:solidFill>
                <a:latin typeface="Lora" pitchFamily="34" charset="0"/>
                <a:ea typeface="Lora" pitchFamily="34" charset="-122"/>
                <a:cs typeface="Lora" pitchFamily="34" charset="-120"/>
              </a:rPr>
              <a:t>Correction tools are resisted or undermined — several end up inverting their intended effect.</a:t>
            </a:r>
            <a:endParaRPr lang="en-US" sz="1575" dirty="0"/>
          </a:p>
        </p:txBody>
      </p:sp>
      <p:sp>
        <p:nvSpPr>
          <p:cNvPr id="103" name="Shape 99"/>
          <p:cNvSpPr/>
          <p:nvPr/>
        </p:nvSpPr>
        <p:spPr>
          <a:xfrm>
            <a:off x="11734158" y="16468343"/>
            <a:ext cx="4487590" cy="731520"/>
          </a:xfrm>
          <a:prstGeom prst="roundRect">
            <a:avLst>
              <a:gd name="adj" fmla="val 9096"/>
            </a:avLst>
          </a:prstGeom>
          <a:ln w="11373">
            <a:solidFill>
              <a:srgbClr val="201F1D">
                <a:alpha val="18000"/>
              </a:srgbClr>
            </a:solidFill>
            <a:prstDash val="solid"/>
          </a:ln>
        </p:spPr>
        <p:txBody>
          <a:bodyPr/>
          <a:lstStyle/>
          <a:p>
            <a:endParaRPr lang="en-GB"/>
          </a:p>
        </p:txBody>
      </p:sp>
      <p:sp>
        <p:nvSpPr>
          <p:cNvPr id="104" name="Text 100"/>
          <p:cNvSpPr/>
          <p:nvPr/>
        </p:nvSpPr>
        <p:spPr>
          <a:xfrm>
            <a:off x="11853030" y="16486631"/>
            <a:ext cx="4251960" cy="694944"/>
          </a:xfrm>
          <a:prstGeom prst="rect">
            <a:avLst/>
          </a:prstGeom>
          <a:noFill/>
          <a:ln/>
        </p:spPr>
        <p:txBody>
          <a:bodyPr wrap="square" lIns="25400" tIns="25400" rIns="25400" bIns="25400" rtlCol="0" anchor="t">
            <a:normAutofit lnSpcReduction="10000"/>
          </a:bodyPr>
          <a:lstStyle/>
          <a:p>
            <a:pPr marL="0" indent="0" algn="l">
              <a:lnSpc>
                <a:spcPct val="93290"/>
              </a:lnSpc>
              <a:buNone/>
            </a:pPr>
            <a:r>
              <a:rPr lang="en-US" sz="1500" b="1" dirty="0">
                <a:solidFill>
                  <a:srgbClr val="201F1D"/>
                </a:solidFill>
                <a:latin typeface="Lora" pitchFamily="34" charset="0"/>
                <a:ea typeface="Lora" pitchFamily="34" charset="-122"/>
                <a:cs typeface="Lora" pitchFamily="34" charset="-120"/>
              </a:rPr>
              <a:t>Frameworks, APLs and procurement</a:t>
            </a:r>
            <a:endParaRPr lang="en-US" sz="1500" dirty="0"/>
          </a:p>
          <a:p>
            <a:pPr marL="0" indent="0" algn="l">
              <a:spcBef>
                <a:spcPts val="300"/>
              </a:spcBef>
              <a:buNone/>
            </a:pPr>
            <a:r>
              <a:rPr lang="en-US" sz="1300" dirty="0">
                <a:solidFill>
                  <a:srgbClr val="444141"/>
                </a:solidFill>
                <a:latin typeface="Lora" pitchFamily="34" charset="0"/>
                <a:ea typeface="Lora" pitchFamily="34" charset="-122"/>
                <a:cs typeface="Lora" pitchFamily="34" charset="-120"/>
              </a:rPr>
              <a:t>Providers can fill beds without joining, so they opt out — or sell off-framework at a premium.</a:t>
            </a:r>
            <a:endParaRPr lang="en-US" sz="1300" dirty="0"/>
          </a:p>
        </p:txBody>
      </p:sp>
      <p:sp>
        <p:nvSpPr>
          <p:cNvPr id="105" name="Shape 101"/>
          <p:cNvSpPr/>
          <p:nvPr/>
        </p:nvSpPr>
        <p:spPr>
          <a:xfrm>
            <a:off x="11734158" y="17245584"/>
            <a:ext cx="4487590" cy="731520"/>
          </a:xfrm>
          <a:prstGeom prst="roundRect">
            <a:avLst>
              <a:gd name="adj" fmla="val 9096"/>
            </a:avLst>
          </a:prstGeom>
          <a:ln w="11373">
            <a:solidFill>
              <a:srgbClr val="201F1D">
                <a:alpha val="18000"/>
              </a:srgbClr>
            </a:solidFill>
            <a:prstDash val="solid"/>
          </a:ln>
        </p:spPr>
        <p:txBody>
          <a:bodyPr/>
          <a:lstStyle/>
          <a:p>
            <a:endParaRPr lang="en-GB"/>
          </a:p>
        </p:txBody>
      </p:sp>
      <p:sp>
        <p:nvSpPr>
          <p:cNvPr id="106" name="Text 102"/>
          <p:cNvSpPr/>
          <p:nvPr/>
        </p:nvSpPr>
        <p:spPr>
          <a:xfrm>
            <a:off x="11853030" y="17263872"/>
            <a:ext cx="4251960" cy="694944"/>
          </a:xfrm>
          <a:prstGeom prst="rect">
            <a:avLst/>
          </a:prstGeom>
          <a:noFill/>
          <a:ln/>
        </p:spPr>
        <p:txBody>
          <a:bodyPr wrap="square" lIns="25400" tIns="25400" rIns="25400" bIns="25400" rtlCol="0" anchor="t">
            <a:normAutofit lnSpcReduction="10000"/>
          </a:bodyPr>
          <a:lstStyle/>
          <a:p>
            <a:pPr marL="0" indent="0" algn="l">
              <a:lnSpc>
                <a:spcPct val="93290"/>
              </a:lnSpc>
              <a:buNone/>
            </a:pPr>
            <a:r>
              <a:rPr lang="en-US" sz="1500" b="1" dirty="0">
                <a:solidFill>
                  <a:srgbClr val="201F1D"/>
                </a:solidFill>
                <a:latin typeface="Lora" pitchFamily="34" charset="0"/>
                <a:ea typeface="Lora" pitchFamily="34" charset="-122"/>
                <a:cs typeface="Lora" pitchFamily="34" charset="-120"/>
              </a:rPr>
              <a:t>Cost control and negotiation</a:t>
            </a:r>
            <a:endParaRPr lang="en-US" sz="1500" dirty="0"/>
          </a:p>
          <a:p>
            <a:pPr marL="0" indent="0" algn="l">
              <a:spcBef>
                <a:spcPts val="300"/>
              </a:spcBef>
              <a:buNone/>
            </a:pPr>
            <a:r>
              <a:rPr lang="en-US" sz="1300" dirty="0">
                <a:solidFill>
                  <a:srgbClr val="444141"/>
                </a:solidFill>
                <a:latin typeface="Lora" pitchFamily="34" charset="0"/>
                <a:ea typeface="Lora" pitchFamily="34" charset="-122"/>
                <a:cs typeface="Lora" pitchFamily="34" charset="-120"/>
              </a:rPr>
              <a:t>Costing tools become reference points providers can ignore; prices are simply pre-loaded.</a:t>
            </a:r>
            <a:endParaRPr lang="en-US" sz="1300" dirty="0"/>
          </a:p>
        </p:txBody>
      </p:sp>
      <p:sp>
        <p:nvSpPr>
          <p:cNvPr id="107" name="Shape 103"/>
          <p:cNvSpPr/>
          <p:nvPr/>
        </p:nvSpPr>
        <p:spPr>
          <a:xfrm>
            <a:off x="11734158" y="18022823"/>
            <a:ext cx="4487590" cy="731520"/>
          </a:xfrm>
          <a:prstGeom prst="roundRect">
            <a:avLst>
              <a:gd name="adj" fmla="val 9096"/>
            </a:avLst>
          </a:prstGeom>
          <a:ln w="11373">
            <a:solidFill>
              <a:srgbClr val="201F1D">
                <a:alpha val="18000"/>
              </a:srgbClr>
            </a:solidFill>
            <a:prstDash val="solid"/>
          </a:ln>
        </p:spPr>
        <p:txBody>
          <a:bodyPr/>
          <a:lstStyle/>
          <a:p>
            <a:endParaRPr lang="en-GB"/>
          </a:p>
        </p:txBody>
      </p:sp>
      <p:sp>
        <p:nvSpPr>
          <p:cNvPr id="108" name="Text 104"/>
          <p:cNvSpPr/>
          <p:nvPr/>
        </p:nvSpPr>
        <p:spPr>
          <a:xfrm>
            <a:off x="11853030" y="18041111"/>
            <a:ext cx="4251960" cy="694944"/>
          </a:xfrm>
          <a:prstGeom prst="rect">
            <a:avLst/>
          </a:prstGeom>
          <a:noFill/>
          <a:ln/>
        </p:spPr>
        <p:txBody>
          <a:bodyPr wrap="square" lIns="25400" tIns="25400" rIns="25400" bIns="25400" rtlCol="0" anchor="t">
            <a:normAutofit lnSpcReduction="10000"/>
          </a:bodyPr>
          <a:lstStyle/>
          <a:p>
            <a:pPr marL="0" indent="0" algn="l">
              <a:lnSpc>
                <a:spcPct val="93290"/>
              </a:lnSpc>
              <a:buNone/>
            </a:pPr>
            <a:r>
              <a:rPr lang="en-US" sz="1500" b="1" dirty="0">
                <a:solidFill>
                  <a:srgbClr val="201F1D"/>
                </a:solidFill>
                <a:latin typeface="Lora" pitchFamily="34" charset="0"/>
                <a:ea typeface="Lora" pitchFamily="34" charset="-122"/>
                <a:cs typeface="Lora" pitchFamily="34" charset="-120"/>
              </a:rPr>
              <a:t>Regulation and inspection</a:t>
            </a:r>
            <a:endParaRPr lang="en-US" sz="1500" dirty="0"/>
          </a:p>
          <a:p>
            <a:pPr marL="0" indent="0" algn="l">
              <a:spcBef>
                <a:spcPts val="300"/>
              </a:spcBef>
              <a:buNone/>
            </a:pPr>
            <a:r>
              <a:rPr lang="en-US" sz="1300" dirty="0">
                <a:solidFill>
                  <a:srgbClr val="444141"/>
                </a:solidFill>
                <a:latin typeface="Lora" pitchFamily="34" charset="0"/>
                <a:ea typeface="Lora" pitchFamily="34" charset="-122"/>
                <a:cs typeface="Lora" pitchFamily="34" charset="-120"/>
              </a:rPr>
              <a:t>Ratings reward paperwork and deter providers from taking the most complex children.</a:t>
            </a:r>
            <a:endParaRPr lang="en-US" sz="1300" dirty="0"/>
          </a:p>
        </p:txBody>
      </p:sp>
      <p:sp>
        <p:nvSpPr>
          <p:cNvPr id="109" name="Text 105"/>
          <p:cNvSpPr/>
          <p:nvPr/>
        </p:nvSpPr>
        <p:spPr>
          <a:xfrm>
            <a:off x="16383692" y="14392868"/>
            <a:ext cx="590479" cy="5266944"/>
          </a:xfrm>
          <a:prstGeom prst="rect">
            <a:avLst/>
          </a:prstGeom>
          <a:noFill/>
          <a:ln/>
        </p:spPr>
        <p:txBody>
          <a:bodyPr wrap="square" lIns="25400" tIns="25400" rIns="25400" bIns="25400" rtlCol="0" anchor="ctr">
            <a:normAutofit/>
          </a:bodyPr>
          <a:lstStyle/>
          <a:p>
            <a:pPr marL="0" indent="0" algn="ctr">
              <a:buNone/>
            </a:pPr>
            <a:r>
              <a:rPr lang="en-US" sz="3150" dirty="0">
                <a:solidFill>
                  <a:srgbClr val="B68235"/>
                </a:solidFill>
                <a:latin typeface="Cormorant Garamond" pitchFamily="34" charset="0"/>
                <a:ea typeface="Cormorant Garamond" pitchFamily="34" charset="-122"/>
                <a:cs typeface="Cormorant Garamond" pitchFamily="34" charset="-120"/>
              </a:rPr>
              <a:t>→</a:t>
            </a:r>
            <a:endParaRPr lang="en-US" sz="3150" dirty="0"/>
          </a:p>
        </p:txBody>
      </p:sp>
      <p:grpSp>
        <p:nvGrpSpPr>
          <p:cNvPr id="11" name="Group 10">
            <a:extLst>
              <a:ext uri="{FF2B5EF4-FFF2-40B4-BE49-F238E27FC236}">
                <a16:creationId xmlns:a16="http://schemas.microsoft.com/office/drawing/2014/main" id="{615789EC-08A7-CEAE-B0C2-E90DC104CCCF}"/>
              </a:ext>
            </a:extLst>
          </p:cNvPr>
          <p:cNvGrpSpPr/>
          <p:nvPr/>
        </p:nvGrpSpPr>
        <p:grpSpPr>
          <a:xfrm>
            <a:off x="16936071" y="14392868"/>
            <a:ext cx="5119224" cy="5241741"/>
            <a:chOff x="16918708" y="14429232"/>
            <a:chExt cx="5119224" cy="5241741"/>
          </a:xfrm>
        </p:grpSpPr>
        <p:sp>
          <p:nvSpPr>
            <p:cNvPr id="110" name="Shape 106"/>
            <p:cNvSpPr/>
            <p:nvPr/>
          </p:nvSpPr>
          <p:spPr>
            <a:xfrm>
              <a:off x="16918708" y="14429232"/>
              <a:ext cx="4853129" cy="5230368"/>
            </a:xfrm>
            <a:prstGeom prst="roundRect">
              <a:avLst>
                <a:gd name="adj" fmla="val 936"/>
              </a:avLst>
            </a:prstGeom>
            <a:solidFill>
              <a:srgbClr val="FFF3E4"/>
            </a:solidFill>
            <a:ln/>
          </p:spPr>
          <p:txBody>
            <a:bodyPr/>
            <a:lstStyle/>
            <a:p>
              <a:endParaRPr lang="en-GB"/>
            </a:p>
          </p:txBody>
        </p:sp>
        <p:sp>
          <p:nvSpPr>
            <p:cNvPr id="111" name="Shape 107"/>
            <p:cNvSpPr/>
            <p:nvPr/>
          </p:nvSpPr>
          <p:spPr>
            <a:xfrm>
              <a:off x="16918708" y="19659600"/>
              <a:ext cx="4853129" cy="11373"/>
            </a:xfrm>
            <a:prstGeom prst="rect">
              <a:avLst/>
            </a:prstGeom>
            <a:solidFill>
              <a:srgbClr val="B68235"/>
            </a:solidFill>
            <a:ln/>
          </p:spPr>
          <p:txBody>
            <a:bodyPr/>
            <a:lstStyle/>
            <a:p>
              <a:endParaRPr lang="en-GB"/>
            </a:p>
          </p:txBody>
        </p:sp>
        <p:sp>
          <p:nvSpPr>
            <p:cNvPr id="112" name="Shape 108"/>
            <p:cNvSpPr/>
            <p:nvPr/>
          </p:nvSpPr>
          <p:spPr>
            <a:xfrm>
              <a:off x="16918708" y="14429232"/>
              <a:ext cx="4853129" cy="56866"/>
            </a:xfrm>
            <a:prstGeom prst="rect">
              <a:avLst/>
            </a:prstGeom>
            <a:solidFill>
              <a:srgbClr val="B68235"/>
            </a:solidFill>
            <a:ln/>
          </p:spPr>
          <p:txBody>
            <a:bodyPr/>
            <a:lstStyle/>
            <a:p>
              <a:endParaRPr lang="en-GB"/>
            </a:p>
          </p:txBody>
        </p:sp>
        <p:sp>
          <p:nvSpPr>
            <p:cNvPr id="113" name="Shape 109"/>
            <p:cNvSpPr/>
            <p:nvPr/>
          </p:nvSpPr>
          <p:spPr>
            <a:xfrm>
              <a:off x="16918708" y="14429232"/>
              <a:ext cx="11373" cy="5230368"/>
            </a:xfrm>
            <a:prstGeom prst="rect">
              <a:avLst/>
            </a:prstGeom>
            <a:solidFill>
              <a:srgbClr val="B68235"/>
            </a:solidFill>
            <a:ln/>
          </p:spPr>
          <p:txBody>
            <a:bodyPr/>
            <a:lstStyle/>
            <a:p>
              <a:endParaRPr lang="en-GB"/>
            </a:p>
          </p:txBody>
        </p:sp>
        <p:sp>
          <p:nvSpPr>
            <p:cNvPr id="114" name="Shape 110"/>
            <p:cNvSpPr/>
            <p:nvPr/>
          </p:nvSpPr>
          <p:spPr>
            <a:xfrm>
              <a:off x="21760464" y="14429232"/>
              <a:ext cx="11373" cy="5230368"/>
            </a:xfrm>
            <a:prstGeom prst="rect">
              <a:avLst/>
            </a:prstGeom>
            <a:solidFill>
              <a:srgbClr val="B68235"/>
            </a:solidFill>
            <a:ln/>
          </p:spPr>
          <p:txBody>
            <a:bodyPr/>
            <a:lstStyle/>
            <a:p>
              <a:endParaRPr lang="en-GB"/>
            </a:p>
          </p:txBody>
        </p:sp>
        <p:sp>
          <p:nvSpPr>
            <p:cNvPr id="115" name="Text 111"/>
            <p:cNvSpPr/>
            <p:nvPr/>
          </p:nvSpPr>
          <p:spPr>
            <a:xfrm>
              <a:off x="17101388" y="14630400"/>
              <a:ext cx="4936544" cy="288309"/>
            </a:xfrm>
            <a:prstGeom prst="rect">
              <a:avLst/>
            </a:prstGeom>
            <a:noFill/>
            <a:ln/>
          </p:spPr>
          <p:txBody>
            <a:bodyPr wrap="square" lIns="25400" tIns="25400" rIns="25400" bIns="25400" rtlCol="0" anchor="t">
              <a:normAutofit fontScale="92500" lnSpcReduction="10000"/>
            </a:bodyPr>
            <a:lstStyle/>
            <a:p>
              <a:pPr marL="0" indent="0" algn="l">
                <a:buNone/>
              </a:pPr>
              <a:r>
                <a:rPr lang="en-US" b="1" kern="0" spc="270" dirty="0">
                  <a:solidFill>
                    <a:srgbClr val="7D5411"/>
                  </a:solidFill>
                  <a:latin typeface="Lora" pitchFamily="34" charset="0"/>
                  <a:ea typeface="Lora" pitchFamily="34" charset="-122"/>
                  <a:cs typeface="Lora" pitchFamily="34" charset="-120"/>
                </a:rPr>
                <a:t>4 · CONSEQUENCE</a:t>
              </a:r>
              <a:endParaRPr lang="en-US" b="1" dirty="0"/>
            </a:p>
          </p:txBody>
        </p:sp>
        <p:sp>
          <p:nvSpPr>
            <p:cNvPr id="116" name="Text 112"/>
            <p:cNvSpPr/>
            <p:nvPr/>
          </p:nvSpPr>
          <p:spPr>
            <a:xfrm>
              <a:off x="17101388" y="14959584"/>
              <a:ext cx="4622401" cy="704850"/>
            </a:xfrm>
            <a:prstGeom prst="rect">
              <a:avLst/>
            </a:prstGeom>
            <a:noFill/>
            <a:ln/>
          </p:spPr>
          <p:txBody>
            <a:bodyPr wrap="square" lIns="25400" tIns="25400" rIns="25400" bIns="25400" rtlCol="0" anchor="t">
              <a:normAutofit/>
            </a:bodyPr>
            <a:lstStyle/>
            <a:p>
              <a:pPr marL="0" indent="0" algn="l">
                <a:lnSpc>
                  <a:spcPct val="87709"/>
                </a:lnSpc>
                <a:buNone/>
              </a:pPr>
              <a:r>
                <a:rPr lang="en-US" sz="2400" dirty="0">
                  <a:solidFill>
                    <a:srgbClr val="201F1D"/>
                  </a:solidFill>
                  <a:latin typeface="Cormorant Garamond" pitchFamily="34" charset="0"/>
                  <a:ea typeface="Cormorant Garamond" pitchFamily="34" charset="-122"/>
                  <a:cs typeface="Cormorant Garamond" pitchFamily="34" charset="-120"/>
                </a:rPr>
                <a:t>Navigating normalised failure</a:t>
              </a:r>
              <a:endParaRPr lang="en-US" sz="2400" dirty="0"/>
            </a:p>
          </p:txBody>
        </p:sp>
        <p:sp>
          <p:nvSpPr>
            <p:cNvPr id="117" name="Text 113"/>
            <p:cNvSpPr/>
            <p:nvPr/>
          </p:nvSpPr>
          <p:spPr>
            <a:xfrm>
              <a:off x="17101388" y="15700247"/>
              <a:ext cx="4622401" cy="704850"/>
            </a:xfrm>
            <a:prstGeom prst="rect">
              <a:avLst/>
            </a:prstGeom>
            <a:noFill/>
            <a:ln/>
          </p:spPr>
          <p:txBody>
            <a:bodyPr wrap="square" lIns="25400" tIns="25400" rIns="25400" bIns="25400" rtlCol="0" anchor="t">
              <a:normAutofit/>
            </a:bodyPr>
            <a:lstStyle/>
            <a:p>
              <a:pPr marL="0" indent="0" algn="l">
                <a:lnSpc>
                  <a:spcPct val="102466"/>
                </a:lnSpc>
                <a:buNone/>
              </a:pPr>
              <a:r>
                <a:rPr lang="en-US" sz="1575" dirty="0">
                  <a:solidFill>
                    <a:srgbClr val="444141"/>
                  </a:solidFill>
                  <a:latin typeface="Lora" pitchFamily="34" charset="0"/>
                  <a:ea typeface="Lora" pitchFamily="34" charset="-122"/>
                  <a:cs typeface="Lora" pitchFamily="34" charset="-120"/>
                </a:rPr>
                <a:t>Dysfunctional, at times illegal, practice reproduced as routine and framed as inevitable.</a:t>
              </a:r>
              <a:endParaRPr lang="en-US" sz="1575" dirty="0"/>
            </a:p>
          </p:txBody>
        </p:sp>
        <p:sp>
          <p:nvSpPr>
            <p:cNvPr id="118" name="Shape 114"/>
            <p:cNvSpPr/>
            <p:nvPr/>
          </p:nvSpPr>
          <p:spPr>
            <a:xfrm>
              <a:off x="17101388" y="16468343"/>
              <a:ext cx="4487768" cy="731520"/>
            </a:xfrm>
            <a:prstGeom prst="roundRect">
              <a:avLst>
                <a:gd name="adj" fmla="val 9096"/>
              </a:avLst>
            </a:prstGeom>
            <a:ln w="11373">
              <a:solidFill>
                <a:srgbClr val="7D5411">
                  <a:alpha val="40000"/>
                </a:srgbClr>
              </a:solidFill>
              <a:prstDash val="solid"/>
            </a:ln>
          </p:spPr>
          <p:txBody>
            <a:bodyPr/>
            <a:lstStyle/>
            <a:p>
              <a:endParaRPr lang="en-GB"/>
            </a:p>
          </p:txBody>
        </p:sp>
        <p:sp>
          <p:nvSpPr>
            <p:cNvPr id="119" name="Text 115"/>
            <p:cNvSpPr/>
            <p:nvPr/>
          </p:nvSpPr>
          <p:spPr>
            <a:xfrm>
              <a:off x="17220260" y="16486631"/>
              <a:ext cx="4251960" cy="694944"/>
            </a:xfrm>
            <a:prstGeom prst="rect">
              <a:avLst/>
            </a:prstGeom>
            <a:noFill/>
            <a:ln/>
          </p:spPr>
          <p:txBody>
            <a:bodyPr wrap="square" lIns="25400" tIns="25400" rIns="25400" bIns="25400" rtlCol="0" anchor="t">
              <a:normAutofit lnSpcReduction="10000"/>
            </a:bodyPr>
            <a:lstStyle/>
            <a:p>
              <a:pPr marL="0" indent="0" algn="l">
                <a:lnSpc>
                  <a:spcPct val="93290"/>
                </a:lnSpc>
                <a:buNone/>
              </a:pPr>
              <a:r>
                <a:rPr lang="en-US" sz="1500" b="1" dirty="0">
                  <a:solidFill>
                    <a:srgbClr val="201F1D"/>
                  </a:solidFill>
                  <a:latin typeface="Lora" pitchFamily="34" charset="0"/>
                  <a:ea typeface="Lora" pitchFamily="34" charset="-122"/>
                  <a:cs typeface="Lora" pitchFamily="34" charset="-120"/>
                </a:rPr>
                <a:t>Unregistered placements</a:t>
              </a:r>
              <a:endParaRPr lang="en-US" sz="1500" dirty="0"/>
            </a:p>
            <a:p>
              <a:pPr marL="0" indent="0" algn="l">
                <a:spcBef>
                  <a:spcPts val="300"/>
                </a:spcBef>
                <a:buNone/>
              </a:pPr>
              <a:r>
                <a:rPr lang="en-US" sz="1300" dirty="0">
                  <a:solidFill>
                    <a:srgbClr val="444141"/>
                  </a:solidFill>
                  <a:latin typeface="Lora" pitchFamily="34" charset="0"/>
                  <a:ea typeface="Lora" pitchFamily="34" charset="-122"/>
                  <a:cs typeface="Lora" pitchFamily="34" charset="-120"/>
                </a:rPr>
                <a:t>Most commissioners use them: justified as a ‘last resort’, an emergency measure made routine.</a:t>
              </a:r>
              <a:endParaRPr lang="en-US" sz="1300" dirty="0"/>
            </a:p>
          </p:txBody>
        </p:sp>
        <p:sp>
          <p:nvSpPr>
            <p:cNvPr id="120" name="Shape 116"/>
            <p:cNvSpPr/>
            <p:nvPr/>
          </p:nvSpPr>
          <p:spPr>
            <a:xfrm>
              <a:off x="17101388" y="17245584"/>
              <a:ext cx="4487768" cy="731520"/>
            </a:xfrm>
            <a:prstGeom prst="roundRect">
              <a:avLst>
                <a:gd name="adj" fmla="val 9096"/>
              </a:avLst>
            </a:prstGeom>
            <a:ln w="11373">
              <a:solidFill>
                <a:srgbClr val="7D5411">
                  <a:alpha val="40000"/>
                </a:srgbClr>
              </a:solidFill>
              <a:prstDash val="solid"/>
            </a:ln>
          </p:spPr>
          <p:txBody>
            <a:bodyPr/>
            <a:lstStyle/>
            <a:p>
              <a:endParaRPr lang="en-GB"/>
            </a:p>
          </p:txBody>
        </p:sp>
        <p:sp>
          <p:nvSpPr>
            <p:cNvPr id="121" name="Text 117"/>
            <p:cNvSpPr/>
            <p:nvPr/>
          </p:nvSpPr>
          <p:spPr>
            <a:xfrm>
              <a:off x="17220260" y="17263872"/>
              <a:ext cx="4251960" cy="694944"/>
            </a:xfrm>
            <a:prstGeom prst="rect">
              <a:avLst/>
            </a:prstGeom>
            <a:noFill/>
            <a:ln/>
          </p:spPr>
          <p:txBody>
            <a:bodyPr wrap="square" lIns="25400" tIns="25400" rIns="25400" bIns="25400" rtlCol="0" anchor="t">
              <a:normAutofit lnSpcReduction="10000"/>
            </a:bodyPr>
            <a:lstStyle/>
            <a:p>
              <a:pPr marL="0" indent="0" algn="l">
                <a:lnSpc>
                  <a:spcPct val="93290"/>
                </a:lnSpc>
                <a:buNone/>
              </a:pPr>
              <a:r>
                <a:rPr lang="en-US" sz="1500" b="1" dirty="0">
                  <a:solidFill>
                    <a:srgbClr val="201F1D"/>
                  </a:solidFill>
                  <a:latin typeface="Lora" pitchFamily="34" charset="0"/>
                  <a:ea typeface="Lora" pitchFamily="34" charset="-122"/>
                  <a:cs typeface="Lora" pitchFamily="34" charset="-120"/>
                </a:rPr>
                <a:t>Out-of-area placements</a:t>
              </a:r>
              <a:endParaRPr lang="en-US" sz="1500" dirty="0"/>
            </a:p>
            <a:p>
              <a:pPr marL="0" indent="0" algn="l">
                <a:spcBef>
                  <a:spcPts val="300"/>
                </a:spcBef>
                <a:buNone/>
              </a:pPr>
              <a:r>
                <a:rPr lang="en-US" sz="1300" dirty="0">
                  <a:solidFill>
                    <a:srgbClr val="444141"/>
                  </a:solidFill>
                  <a:latin typeface="Lora" pitchFamily="34" charset="0"/>
                  <a:ea typeface="Lora" pitchFamily="34" charset="-122"/>
                  <a:cs typeface="Lora" pitchFamily="34" charset="-120"/>
                </a:rPr>
                <a:t>Local is the ideal, yet the most complex children are placed far away — reframed as needs-led.</a:t>
              </a:r>
              <a:endParaRPr lang="en-US" sz="1300" dirty="0"/>
            </a:p>
          </p:txBody>
        </p:sp>
        <p:sp>
          <p:nvSpPr>
            <p:cNvPr id="122" name="Shape 118"/>
            <p:cNvSpPr/>
            <p:nvPr/>
          </p:nvSpPr>
          <p:spPr>
            <a:xfrm>
              <a:off x="17101388" y="18022823"/>
              <a:ext cx="4487768" cy="731520"/>
            </a:xfrm>
            <a:prstGeom prst="roundRect">
              <a:avLst>
                <a:gd name="adj" fmla="val 9096"/>
              </a:avLst>
            </a:prstGeom>
            <a:ln w="11373">
              <a:solidFill>
                <a:srgbClr val="7D5411">
                  <a:alpha val="40000"/>
                </a:srgbClr>
              </a:solidFill>
              <a:prstDash val="solid"/>
            </a:ln>
          </p:spPr>
          <p:txBody>
            <a:bodyPr/>
            <a:lstStyle/>
            <a:p>
              <a:endParaRPr lang="en-GB"/>
            </a:p>
          </p:txBody>
        </p:sp>
        <p:sp>
          <p:nvSpPr>
            <p:cNvPr id="123" name="Text 119"/>
            <p:cNvSpPr/>
            <p:nvPr/>
          </p:nvSpPr>
          <p:spPr>
            <a:xfrm>
              <a:off x="17220260" y="18041111"/>
              <a:ext cx="4251960" cy="694944"/>
            </a:xfrm>
            <a:prstGeom prst="rect">
              <a:avLst/>
            </a:prstGeom>
            <a:noFill/>
            <a:ln/>
          </p:spPr>
          <p:txBody>
            <a:bodyPr wrap="square" lIns="25400" tIns="25400" rIns="25400" bIns="25400" rtlCol="0" anchor="t">
              <a:normAutofit lnSpcReduction="10000"/>
            </a:bodyPr>
            <a:lstStyle/>
            <a:p>
              <a:pPr marL="0" indent="0" algn="l">
                <a:lnSpc>
                  <a:spcPct val="93290"/>
                </a:lnSpc>
                <a:buNone/>
              </a:pPr>
              <a:r>
                <a:rPr lang="en-US" sz="1500" b="1" dirty="0">
                  <a:solidFill>
                    <a:srgbClr val="201F1D"/>
                  </a:solidFill>
                  <a:latin typeface="Lora" pitchFamily="34" charset="0"/>
                  <a:ea typeface="Lora" pitchFamily="34" charset="-122"/>
                  <a:cs typeface="Lora" pitchFamily="34" charset="-120"/>
                </a:rPr>
                <a:t>Discourse of children in care</a:t>
              </a:r>
              <a:endParaRPr lang="en-US" sz="1500" dirty="0"/>
            </a:p>
            <a:p>
              <a:pPr marL="0" indent="0" algn="l">
                <a:spcBef>
                  <a:spcPts val="300"/>
                </a:spcBef>
                <a:buNone/>
              </a:pPr>
              <a:r>
                <a:rPr lang="en-US" sz="1300" dirty="0">
                  <a:solidFill>
                    <a:srgbClr val="444141"/>
                  </a:solidFill>
                  <a:latin typeface="Lora" pitchFamily="34" charset="0"/>
                  <a:ea typeface="Lora" pitchFamily="34" charset="-122"/>
                  <a:cs typeface="Lora" pitchFamily="34" charset="-120"/>
                </a:rPr>
                <a:t>Children become costs, risks and procurement problems; the language of need loses ground.</a:t>
              </a:r>
              <a:endParaRPr lang="en-US" sz="1300" dirty="0"/>
            </a:p>
          </p:txBody>
        </p:sp>
        <p:sp>
          <p:nvSpPr>
            <p:cNvPr id="124" name="Shape 120"/>
            <p:cNvSpPr/>
            <p:nvPr/>
          </p:nvSpPr>
          <p:spPr>
            <a:xfrm>
              <a:off x="17101388" y="18800064"/>
              <a:ext cx="4487768" cy="731520"/>
            </a:xfrm>
            <a:prstGeom prst="roundRect">
              <a:avLst>
                <a:gd name="adj" fmla="val 9096"/>
              </a:avLst>
            </a:prstGeom>
            <a:ln w="11373">
              <a:solidFill>
                <a:srgbClr val="7D5411">
                  <a:alpha val="40000"/>
                </a:srgbClr>
              </a:solidFill>
              <a:prstDash val="solid"/>
            </a:ln>
          </p:spPr>
          <p:txBody>
            <a:bodyPr/>
            <a:lstStyle/>
            <a:p>
              <a:endParaRPr lang="en-GB"/>
            </a:p>
          </p:txBody>
        </p:sp>
        <p:sp>
          <p:nvSpPr>
            <p:cNvPr id="125" name="Text 121"/>
            <p:cNvSpPr/>
            <p:nvPr/>
          </p:nvSpPr>
          <p:spPr>
            <a:xfrm>
              <a:off x="17220260" y="18818352"/>
              <a:ext cx="4251960" cy="694944"/>
            </a:xfrm>
            <a:prstGeom prst="rect">
              <a:avLst/>
            </a:prstGeom>
            <a:noFill/>
            <a:ln/>
          </p:spPr>
          <p:txBody>
            <a:bodyPr wrap="square" lIns="25400" tIns="25400" rIns="25400" bIns="25400" rtlCol="0" anchor="t">
              <a:normAutofit lnSpcReduction="10000"/>
            </a:bodyPr>
            <a:lstStyle/>
            <a:p>
              <a:pPr marL="0" indent="0" algn="l">
                <a:lnSpc>
                  <a:spcPct val="93290"/>
                </a:lnSpc>
                <a:buNone/>
              </a:pPr>
              <a:r>
                <a:rPr lang="en-US" sz="1500" b="1" dirty="0">
                  <a:solidFill>
                    <a:srgbClr val="201F1D"/>
                  </a:solidFill>
                  <a:latin typeface="Lora" pitchFamily="34" charset="0"/>
                  <a:ea typeface="Lora" pitchFamily="34" charset="-122"/>
                  <a:cs typeface="Lora" pitchFamily="34" charset="-120"/>
                </a:rPr>
                <a:t>Wider systemic and political context</a:t>
              </a:r>
              <a:endParaRPr lang="en-US" sz="1500" dirty="0"/>
            </a:p>
            <a:p>
              <a:pPr marL="0" indent="0" algn="l">
                <a:spcBef>
                  <a:spcPts val="300"/>
                </a:spcBef>
                <a:buNone/>
              </a:pPr>
              <a:r>
                <a:rPr lang="en-US" sz="1300" dirty="0">
                  <a:solidFill>
                    <a:srgbClr val="444141"/>
                  </a:solidFill>
                  <a:latin typeface="Lora" pitchFamily="34" charset="0"/>
                  <a:ea typeface="Lora" pitchFamily="34" charset="-122"/>
                  <a:cs typeface="Lora" pitchFamily="34" charset="-120"/>
                </a:rPr>
                <a:t>Blamed on outsourcing and austerity; met with resignation — only national action can change it.</a:t>
              </a:r>
              <a:endParaRPr lang="en-US" sz="1300" dirty="0"/>
            </a:p>
          </p:txBody>
        </p:sp>
      </p:grpSp>
      <p:grpSp>
        <p:nvGrpSpPr>
          <p:cNvPr id="10" name="Group 9">
            <a:extLst>
              <a:ext uri="{FF2B5EF4-FFF2-40B4-BE49-F238E27FC236}">
                <a16:creationId xmlns:a16="http://schemas.microsoft.com/office/drawing/2014/main" id="{BAE13DE8-1D10-2B55-4B84-A2635EA7FF68}"/>
              </a:ext>
            </a:extLst>
          </p:cNvPr>
          <p:cNvGrpSpPr/>
          <p:nvPr/>
        </p:nvGrpSpPr>
        <p:grpSpPr>
          <a:xfrm>
            <a:off x="113730" y="20007072"/>
            <a:ext cx="22359618" cy="2522037"/>
            <a:chOff x="876264" y="20007072"/>
            <a:chExt cx="21597084" cy="1360381"/>
          </a:xfrm>
        </p:grpSpPr>
        <p:sp>
          <p:nvSpPr>
            <p:cNvPr id="127" name="Shape 123"/>
            <p:cNvSpPr/>
            <p:nvPr/>
          </p:nvSpPr>
          <p:spPr>
            <a:xfrm>
              <a:off x="876264" y="21356080"/>
              <a:ext cx="20955000" cy="11373"/>
            </a:xfrm>
            <a:prstGeom prst="rect">
              <a:avLst/>
            </a:prstGeom>
            <a:solidFill>
              <a:srgbClr val="201F1D">
                <a:alpha val="16000"/>
              </a:srgbClr>
            </a:solidFill>
            <a:ln/>
          </p:spPr>
          <p:txBody>
            <a:bodyPr/>
            <a:lstStyle/>
            <a:p>
              <a:endParaRPr lang="en-GB" sz="2400"/>
            </a:p>
          </p:txBody>
        </p:sp>
        <p:sp>
          <p:nvSpPr>
            <p:cNvPr id="128" name="Shape 124"/>
            <p:cNvSpPr/>
            <p:nvPr/>
          </p:nvSpPr>
          <p:spPr>
            <a:xfrm>
              <a:off x="876264" y="20007072"/>
              <a:ext cx="20955000" cy="11373"/>
            </a:xfrm>
            <a:prstGeom prst="rect">
              <a:avLst/>
            </a:prstGeom>
            <a:solidFill>
              <a:srgbClr val="201F1D">
                <a:alpha val="16000"/>
              </a:srgbClr>
            </a:solidFill>
            <a:ln/>
          </p:spPr>
          <p:txBody>
            <a:bodyPr/>
            <a:lstStyle/>
            <a:p>
              <a:endParaRPr lang="en-GB" sz="2400"/>
            </a:p>
          </p:txBody>
        </p:sp>
        <p:sp>
          <p:nvSpPr>
            <p:cNvPr id="129" name="Shape 125"/>
            <p:cNvSpPr/>
            <p:nvPr/>
          </p:nvSpPr>
          <p:spPr>
            <a:xfrm>
              <a:off x="876264" y="20125944"/>
              <a:ext cx="22746" cy="1115568"/>
            </a:xfrm>
            <a:prstGeom prst="rect">
              <a:avLst/>
            </a:prstGeom>
            <a:solidFill>
              <a:srgbClr val="B68235"/>
            </a:solidFill>
            <a:ln/>
          </p:spPr>
          <p:txBody>
            <a:bodyPr/>
            <a:lstStyle/>
            <a:p>
              <a:endParaRPr lang="en-GB" sz="2400"/>
            </a:p>
          </p:txBody>
        </p:sp>
        <p:sp>
          <p:nvSpPr>
            <p:cNvPr id="130" name="Text 126"/>
            <p:cNvSpPr/>
            <p:nvPr/>
          </p:nvSpPr>
          <p:spPr>
            <a:xfrm>
              <a:off x="1146554" y="20125944"/>
              <a:ext cx="6615301" cy="868680"/>
            </a:xfrm>
            <a:prstGeom prst="rect">
              <a:avLst/>
            </a:prstGeom>
            <a:noFill/>
            <a:ln/>
          </p:spPr>
          <p:txBody>
            <a:bodyPr wrap="square" lIns="25400" tIns="25400" rIns="25400" bIns="25400" rtlCol="0" anchor="t">
              <a:noAutofit/>
            </a:bodyPr>
            <a:lstStyle/>
            <a:p>
              <a:pPr marL="0" indent="0" algn="l">
                <a:lnSpc>
                  <a:spcPct val="100269"/>
                </a:lnSpc>
                <a:buNone/>
              </a:pPr>
              <a:r>
                <a:rPr lang="en-US" sz="2400" i="1" dirty="0">
                  <a:solidFill>
                    <a:srgbClr val="201F1D"/>
                  </a:solidFill>
                  <a:latin typeface="Cormorant Garamond" pitchFamily="34" charset="0"/>
                  <a:ea typeface="Cormorant Garamond" pitchFamily="34" charset="-122"/>
                  <a:cs typeface="Cormorant Garamond" pitchFamily="34" charset="-120"/>
                </a:rPr>
                <a:t>“A placement officer might be essentially willing to write you a blank cheque if you take a child on the same day, because they’re just desperate.”</a:t>
              </a:r>
              <a:endParaRPr lang="en-US" sz="2400" dirty="0"/>
            </a:p>
          </p:txBody>
        </p:sp>
        <p:sp>
          <p:nvSpPr>
            <p:cNvPr id="131" name="Text 127"/>
            <p:cNvSpPr/>
            <p:nvPr/>
          </p:nvSpPr>
          <p:spPr>
            <a:xfrm>
              <a:off x="1146554" y="21003768"/>
              <a:ext cx="7064884" cy="256032"/>
            </a:xfrm>
            <a:prstGeom prst="rect">
              <a:avLst/>
            </a:prstGeom>
            <a:noFill/>
            <a:ln/>
          </p:spPr>
          <p:txBody>
            <a:bodyPr wrap="square" lIns="25400" tIns="25400" rIns="25400" bIns="25400" rtlCol="0" anchor="t">
              <a:noAutofit/>
            </a:bodyPr>
            <a:lstStyle/>
            <a:p>
              <a:pPr marL="0" indent="0" algn="l">
                <a:buNone/>
              </a:pPr>
              <a:r>
                <a:rPr lang="en-US" kern="0" spc="221" dirty="0">
                  <a:solidFill>
                    <a:srgbClr val="7D5411"/>
                  </a:solidFill>
                  <a:latin typeface="Lora" pitchFamily="34" charset="0"/>
                  <a:ea typeface="Lora" pitchFamily="34" charset="-122"/>
                  <a:cs typeface="Lora" pitchFamily="34" charset="-120"/>
                </a:rPr>
                <a:t>PROVIDER</a:t>
              </a:r>
              <a:endParaRPr lang="en-US" dirty="0"/>
            </a:p>
          </p:txBody>
        </p:sp>
        <p:sp>
          <p:nvSpPr>
            <p:cNvPr id="132" name="Shape 128"/>
            <p:cNvSpPr/>
            <p:nvPr/>
          </p:nvSpPr>
          <p:spPr>
            <a:xfrm>
              <a:off x="8007219" y="20125944"/>
              <a:ext cx="22746" cy="1115568"/>
            </a:xfrm>
            <a:prstGeom prst="rect">
              <a:avLst/>
            </a:prstGeom>
            <a:solidFill>
              <a:srgbClr val="B68235"/>
            </a:solidFill>
            <a:ln/>
          </p:spPr>
          <p:txBody>
            <a:bodyPr/>
            <a:lstStyle/>
            <a:p>
              <a:endParaRPr lang="en-GB" sz="2400"/>
            </a:p>
          </p:txBody>
        </p:sp>
        <p:sp>
          <p:nvSpPr>
            <p:cNvPr id="133" name="Text 129"/>
            <p:cNvSpPr/>
            <p:nvPr/>
          </p:nvSpPr>
          <p:spPr>
            <a:xfrm>
              <a:off x="8277509" y="20125944"/>
              <a:ext cx="6615301" cy="868680"/>
            </a:xfrm>
            <a:prstGeom prst="rect">
              <a:avLst/>
            </a:prstGeom>
            <a:noFill/>
            <a:ln/>
          </p:spPr>
          <p:txBody>
            <a:bodyPr wrap="square" lIns="25400" tIns="25400" rIns="25400" bIns="25400" rtlCol="0" anchor="t">
              <a:noAutofit/>
            </a:bodyPr>
            <a:lstStyle/>
            <a:p>
              <a:pPr marL="0" indent="0" algn="l">
                <a:lnSpc>
                  <a:spcPct val="100269"/>
                </a:lnSpc>
                <a:buNone/>
              </a:pPr>
              <a:r>
                <a:rPr lang="en-US" sz="2000" i="1" dirty="0">
                  <a:solidFill>
                    <a:srgbClr val="201F1D"/>
                  </a:solidFill>
                  <a:latin typeface="Cormorant Garamond" pitchFamily="34" charset="0"/>
                  <a:ea typeface="Cormorant Garamond" pitchFamily="34" charset="-122"/>
                  <a:cs typeface="Cormorant Garamond" pitchFamily="34" charset="-120"/>
                </a:rPr>
                <a:t>“It’s illegal, and technically, we’re operating illegal children’s homes. Thankfully, it’s not me that goes to jail at the end of the day.”</a:t>
              </a:r>
              <a:endParaRPr lang="en-US" sz="2000" dirty="0"/>
            </a:p>
          </p:txBody>
        </p:sp>
        <p:sp>
          <p:nvSpPr>
            <p:cNvPr id="134" name="Text 130"/>
            <p:cNvSpPr/>
            <p:nvPr/>
          </p:nvSpPr>
          <p:spPr>
            <a:xfrm>
              <a:off x="8277509" y="21003768"/>
              <a:ext cx="7064884" cy="256032"/>
            </a:xfrm>
            <a:prstGeom prst="rect">
              <a:avLst/>
            </a:prstGeom>
            <a:noFill/>
            <a:ln/>
          </p:spPr>
          <p:txBody>
            <a:bodyPr wrap="square" lIns="25400" tIns="25400" rIns="25400" bIns="25400" rtlCol="0" anchor="t">
              <a:noAutofit/>
            </a:bodyPr>
            <a:lstStyle/>
            <a:p>
              <a:pPr marL="0" indent="0" algn="l">
                <a:buNone/>
              </a:pPr>
              <a:r>
                <a:rPr lang="en-US" kern="0" spc="221" dirty="0">
                  <a:solidFill>
                    <a:srgbClr val="7D5411"/>
                  </a:solidFill>
                  <a:latin typeface="Lora" pitchFamily="34" charset="0"/>
                  <a:ea typeface="Lora" pitchFamily="34" charset="-122"/>
                  <a:cs typeface="Lora" pitchFamily="34" charset="-120"/>
                </a:rPr>
                <a:t>COMMISSIONER</a:t>
              </a:r>
              <a:endParaRPr lang="en-US" dirty="0"/>
            </a:p>
          </p:txBody>
        </p:sp>
        <p:sp>
          <p:nvSpPr>
            <p:cNvPr id="135" name="Shape 131"/>
            <p:cNvSpPr/>
            <p:nvPr/>
          </p:nvSpPr>
          <p:spPr>
            <a:xfrm>
              <a:off x="15138175" y="20125944"/>
              <a:ext cx="22746" cy="1115568"/>
            </a:xfrm>
            <a:prstGeom prst="rect">
              <a:avLst/>
            </a:prstGeom>
            <a:solidFill>
              <a:srgbClr val="B68235"/>
            </a:solidFill>
            <a:ln/>
          </p:spPr>
          <p:txBody>
            <a:bodyPr/>
            <a:lstStyle/>
            <a:p>
              <a:endParaRPr lang="en-GB" sz="2400"/>
            </a:p>
          </p:txBody>
        </p:sp>
        <p:sp>
          <p:nvSpPr>
            <p:cNvPr id="136" name="Text 132"/>
            <p:cNvSpPr/>
            <p:nvPr/>
          </p:nvSpPr>
          <p:spPr>
            <a:xfrm>
              <a:off x="15408464" y="20125944"/>
              <a:ext cx="6615301" cy="868680"/>
            </a:xfrm>
            <a:prstGeom prst="rect">
              <a:avLst/>
            </a:prstGeom>
            <a:noFill/>
            <a:ln/>
          </p:spPr>
          <p:txBody>
            <a:bodyPr wrap="square" lIns="25400" tIns="25400" rIns="25400" bIns="25400" rtlCol="0" anchor="t">
              <a:noAutofit/>
            </a:bodyPr>
            <a:lstStyle/>
            <a:p>
              <a:pPr marL="0" indent="0" algn="l">
                <a:lnSpc>
                  <a:spcPct val="100269"/>
                </a:lnSpc>
                <a:buNone/>
              </a:pPr>
              <a:r>
                <a:rPr lang="en-US" sz="2400" i="1" dirty="0">
                  <a:solidFill>
                    <a:srgbClr val="201F1D"/>
                  </a:solidFill>
                  <a:latin typeface="Cormorant Garamond" pitchFamily="34" charset="0"/>
                  <a:ea typeface="Cormorant Garamond" pitchFamily="34" charset="-122"/>
                  <a:cs typeface="Cormorant Garamond" pitchFamily="34" charset="-120"/>
                </a:rPr>
                <a:t>“If you have a market, then everything in it is kind of discussed in market terms. I don’t see how it would be any other way.”</a:t>
              </a:r>
              <a:endParaRPr lang="en-US" sz="2400" dirty="0"/>
            </a:p>
          </p:txBody>
        </p:sp>
        <p:sp>
          <p:nvSpPr>
            <p:cNvPr id="137" name="Text 133"/>
            <p:cNvSpPr/>
            <p:nvPr/>
          </p:nvSpPr>
          <p:spPr>
            <a:xfrm>
              <a:off x="15408464" y="21003768"/>
              <a:ext cx="7064884" cy="256032"/>
            </a:xfrm>
            <a:prstGeom prst="rect">
              <a:avLst/>
            </a:prstGeom>
            <a:noFill/>
            <a:ln/>
          </p:spPr>
          <p:txBody>
            <a:bodyPr wrap="square" lIns="25400" tIns="25400" rIns="25400" bIns="25400" rtlCol="0" anchor="t">
              <a:noAutofit/>
            </a:bodyPr>
            <a:lstStyle/>
            <a:p>
              <a:pPr marL="0" indent="0" algn="l">
                <a:buNone/>
              </a:pPr>
              <a:r>
                <a:rPr lang="en-US" kern="0" spc="221" dirty="0">
                  <a:solidFill>
                    <a:srgbClr val="7D5411"/>
                  </a:solidFill>
                  <a:latin typeface="Lora" pitchFamily="34" charset="0"/>
                  <a:ea typeface="Lora" pitchFamily="34" charset="-122"/>
                  <a:cs typeface="Lora" pitchFamily="34" charset="-120"/>
                </a:rPr>
                <a:t>PROVIDER</a:t>
              </a:r>
              <a:endParaRPr lang="en-US" dirty="0"/>
            </a:p>
          </p:txBody>
        </p:sp>
      </p:grpSp>
      <p:sp>
        <p:nvSpPr>
          <p:cNvPr id="138" name="Shape 134"/>
          <p:cNvSpPr/>
          <p:nvPr/>
        </p:nvSpPr>
        <p:spPr>
          <a:xfrm>
            <a:off x="679455" y="23341448"/>
            <a:ext cx="20955000" cy="11373"/>
          </a:xfrm>
          <a:prstGeom prst="rect">
            <a:avLst/>
          </a:prstGeom>
          <a:solidFill>
            <a:srgbClr val="B68235"/>
          </a:solidFill>
          <a:ln/>
        </p:spPr>
        <p:txBody>
          <a:bodyPr/>
          <a:lstStyle/>
          <a:p>
            <a:endParaRPr lang="en-GB" sz="2400"/>
          </a:p>
        </p:txBody>
      </p:sp>
      <p:sp>
        <p:nvSpPr>
          <p:cNvPr id="139" name="Text 135"/>
          <p:cNvSpPr/>
          <p:nvPr/>
        </p:nvSpPr>
        <p:spPr>
          <a:xfrm>
            <a:off x="679454" y="22750935"/>
            <a:ext cx="11868593" cy="476498"/>
          </a:xfrm>
          <a:prstGeom prst="rect">
            <a:avLst/>
          </a:prstGeom>
          <a:noFill/>
          <a:ln/>
        </p:spPr>
        <p:txBody>
          <a:bodyPr wrap="square" lIns="25400" tIns="25400" rIns="25400" bIns="25400" rtlCol="0" anchor="t">
            <a:normAutofit fontScale="92500" lnSpcReduction="10000"/>
          </a:bodyPr>
          <a:lstStyle/>
          <a:p>
            <a:pPr marL="0" indent="0" algn="l">
              <a:lnSpc>
                <a:spcPct val="85392"/>
              </a:lnSpc>
              <a:buNone/>
            </a:pPr>
            <a:r>
              <a:rPr lang="en-US" sz="3750" b="1" dirty="0">
                <a:solidFill>
                  <a:srgbClr val="201F1D"/>
                </a:solidFill>
                <a:latin typeface="Cormorant Garamond" pitchFamily="34" charset="0"/>
                <a:ea typeface="Cormorant Garamond" pitchFamily="34" charset="-122"/>
                <a:cs typeface="Cormorant Garamond" pitchFamily="34" charset="-120"/>
              </a:rPr>
              <a:t>Discussion: A market hollowed of function</a:t>
            </a:r>
            <a:endParaRPr lang="en-US" sz="3750" dirty="0"/>
          </a:p>
        </p:txBody>
      </p:sp>
      <p:sp>
        <p:nvSpPr>
          <p:cNvPr id="141" name="Shape 137"/>
          <p:cNvSpPr/>
          <p:nvPr/>
        </p:nvSpPr>
        <p:spPr>
          <a:xfrm>
            <a:off x="679455" y="23844887"/>
            <a:ext cx="4610029" cy="11373"/>
          </a:xfrm>
          <a:prstGeom prst="rect">
            <a:avLst/>
          </a:prstGeom>
          <a:solidFill>
            <a:srgbClr val="B68235">
              <a:alpha val="55000"/>
            </a:srgbClr>
          </a:solidFill>
          <a:ln/>
        </p:spPr>
        <p:txBody>
          <a:bodyPr/>
          <a:lstStyle/>
          <a:p>
            <a:endParaRPr lang="en-GB" sz="2400"/>
          </a:p>
        </p:txBody>
      </p:sp>
      <p:sp>
        <p:nvSpPr>
          <p:cNvPr id="142" name="Text 138"/>
          <p:cNvSpPr/>
          <p:nvPr/>
        </p:nvSpPr>
        <p:spPr>
          <a:xfrm>
            <a:off x="679455" y="23505114"/>
            <a:ext cx="4519730" cy="282622"/>
          </a:xfrm>
          <a:prstGeom prst="rect">
            <a:avLst/>
          </a:prstGeom>
          <a:noFill/>
          <a:ln/>
        </p:spPr>
        <p:txBody>
          <a:bodyPr wrap="square" lIns="25400" tIns="25400" rIns="25400" bIns="25400" rtlCol="0" anchor="ctr">
            <a:noAutofit/>
          </a:bodyPr>
          <a:lstStyle/>
          <a:p>
            <a:pPr marL="0" indent="0" algn="l">
              <a:buNone/>
            </a:pPr>
            <a:r>
              <a:rPr lang="en-US" b="1" kern="0" spc="240" dirty="0">
                <a:solidFill>
                  <a:srgbClr val="7D5411"/>
                </a:solidFill>
                <a:latin typeface="Lora" pitchFamily="34" charset="0"/>
                <a:ea typeface="Lora" pitchFamily="34" charset="-122"/>
                <a:cs typeface="Lora" pitchFamily="34" charset="-120"/>
              </a:rPr>
              <a:t>FORMAL MECHANISM</a:t>
            </a:r>
            <a:endParaRPr lang="en-US" dirty="0"/>
          </a:p>
        </p:txBody>
      </p:sp>
      <p:sp>
        <p:nvSpPr>
          <p:cNvPr id="143" name="Shape 139"/>
          <p:cNvSpPr/>
          <p:nvPr/>
        </p:nvSpPr>
        <p:spPr>
          <a:xfrm>
            <a:off x="5289484" y="23844887"/>
            <a:ext cx="6286500" cy="11373"/>
          </a:xfrm>
          <a:prstGeom prst="rect">
            <a:avLst/>
          </a:prstGeom>
          <a:solidFill>
            <a:srgbClr val="B68235">
              <a:alpha val="55000"/>
            </a:srgbClr>
          </a:solidFill>
          <a:ln/>
        </p:spPr>
        <p:txBody>
          <a:bodyPr/>
          <a:lstStyle/>
          <a:p>
            <a:endParaRPr lang="en-GB" sz="2400"/>
          </a:p>
        </p:txBody>
      </p:sp>
      <p:sp>
        <p:nvSpPr>
          <p:cNvPr id="144" name="Text 140"/>
          <p:cNvSpPr/>
          <p:nvPr/>
        </p:nvSpPr>
        <p:spPr>
          <a:xfrm>
            <a:off x="5289484" y="23505114"/>
            <a:ext cx="6246495" cy="282622"/>
          </a:xfrm>
          <a:prstGeom prst="rect">
            <a:avLst/>
          </a:prstGeom>
          <a:noFill/>
          <a:ln/>
        </p:spPr>
        <p:txBody>
          <a:bodyPr wrap="square" lIns="25400" tIns="25400" rIns="25400" bIns="25400" rtlCol="0" anchor="ctr">
            <a:noAutofit/>
          </a:bodyPr>
          <a:lstStyle/>
          <a:p>
            <a:pPr marL="0" indent="0" algn="l">
              <a:buNone/>
            </a:pPr>
            <a:r>
              <a:rPr lang="en-US" b="1" kern="0" spc="240" dirty="0">
                <a:solidFill>
                  <a:srgbClr val="7D5411"/>
                </a:solidFill>
                <a:latin typeface="Lora" pitchFamily="34" charset="0"/>
                <a:ea typeface="Lora" pitchFamily="34" charset="-122"/>
                <a:cs typeface="Lora" pitchFamily="34" charset="-120"/>
              </a:rPr>
              <a:t>WHAT IT SHOULD DO</a:t>
            </a:r>
            <a:endParaRPr lang="en-US" dirty="0"/>
          </a:p>
        </p:txBody>
      </p:sp>
      <p:sp>
        <p:nvSpPr>
          <p:cNvPr id="145" name="Shape 141"/>
          <p:cNvSpPr/>
          <p:nvPr/>
        </p:nvSpPr>
        <p:spPr>
          <a:xfrm>
            <a:off x="11575984" y="23844887"/>
            <a:ext cx="10058471" cy="11373"/>
          </a:xfrm>
          <a:prstGeom prst="rect">
            <a:avLst/>
          </a:prstGeom>
          <a:solidFill>
            <a:srgbClr val="B68235">
              <a:alpha val="55000"/>
            </a:srgbClr>
          </a:solidFill>
          <a:ln/>
        </p:spPr>
        <p:txBody>
          <a:bodyPr/>
          <a:lstStyle/>
          <a:p>
            <a:endParaRPr lang="en-GB" sz="2400"/>
          </a:p>
        </p:txBody>
      </p:sp>
      <p:sp>
        <p:nvSpPr>
          <p:cNvPr id="146" name="Text 142"/>
          <p:cNvSpPr/>
          <p:nvPr/>
        </p:nvSpPr>
        <p:spPr>
          <a:xfrm>
            <a:off x="11575984" y="23505114"/>
            <a:ext cx="10360225" cy="282622"/>
          </a:xfrm>
          <a:prstGeom prst="rect">
            <a:avLst/>
          </a:prstGeom>
          <a:noFill/>
          <a:ln/>
        </p:spPr>
        <p:txBody>
          <a:bodyPr wrap="square" lIns="25400" tIns="25400" rIns="25400" bIns="25400" rtlCol="0" anchor="ctr">
            <a:noAutofit/>
          </a:bodyPr>
          <a:lstStyle/>
          <a:p>
            <a:pPr marL="0" indent="0" algn="l">
              <a:buNone/>
            </a:pPr>
            <a:r>
              <a:rPr lang="en-US" b="1" kern="0" spc="240" dirty="0">
                <a:solidFill>
                  <a:srgbClr val="7D5411"/>
                </a:solidFill>
                <a:latin typeface="Lora" pitchFamily="34" charset="0"/>
                <a:ea typeface="Lora" pitchFamily="34" charset="-122"/>
                <a:cs typeface="Lora" pitchFamily="34" charset="-120"/>
              </a:rPr>
              <a:t>WHAT OPERATES INSTEAD</a:t>
            </a:r>
            <a:endParaRPr lang="en-US" dirty="0"/>
          </a:p>
        </p:txBody>
      </p:sp>
      <p:sp>
        <p:nvSpPr>
          <p:cNvPr id="147" name="Shape 143"/>
          <p:cNvSpPr/>
          <p:nvPr/>
        </p:nvSpPr>
        <p:spPr>
          <a:xfrm>
            <a:off x="679455" y="24509505"/>
            <a:ext cx="4610029" cy="11373"/>
          </a:xfrm>
          <a:prstGeom prst="rect">
            <a:avLst/>
          </a:prstGeom>
          <a:solidFill>
            <a:srgbClr val="201F1D">
              <a:alpha val="16000"/>
            </a:srgbClr>
          </a:solidFill>
          <a:ln/>
        </p:spPr>
        <p:txBody>
          <a:bodyPr/>
          <a:lstStyle/>
          <a:p>
            <a:endParaRPr lang="en-GB" sz="2400"/>
          </a:p>
        </p:txBody>
      </p:sp>
      <p:sp>
        <p:nvSpPr>
          <p:cNvPr id="148" name="Text 144"/>
          <p:cNvSpPr/>
          <p:nvPr/>
        </p:nvSpPr>
        <p:spPr>
          <a:xfrm>
            <a:off x="679455" y="23922935"/>
            <a:ext cx="4519730" cy="557994"/>
          </a:xfrm>
          <a:prstGeom prst="rect">
            <a:avLst/>
          </a:prstGeom>
          <a:noFill/>
          <a:ln/>
        </p:spPr>
        <p:txBody>
          <a:bodyPr wrap="square" lIns="25400" tIns="25400" rIns="25400" bIns="25400" rtlCol="0" anchor="t">
            <a:noAutofit/>
          </a:bodyPr>
          <a:lstStyle/>
          <a:p>
            <a:pPr marL="0" indent="0" algn="l">
              <a:lnSpc>
                <a:spcPct val="99408"/>
              </a:lnSpc>
              <a:buNone/>
            </a:pPr>
            <a:r>
              <a:rPr lang="en-US" dirty="0">
                <a:solidFill>
                  <a:srgbClr val="201F1D"/>
                </a:solidFill>
                <a:latin typeface="Lora" pitchFamily="34" charset="0"/>
                <a:ea typeface="Lora" pitchFamily="34" charset="-122"/>
                <a:cs typeface="Lora" pitchFamily="34" charset="-120"/>
              </a:rPr>
              <a:t>Commissioning frameworks and approved provider lists</a:t>
            </a:r>
            <a:endParaRPr lang="en-US" dirty="0"/>
          </a:p>
        </p:txBody>
      </p:sp>
      <p:sp>
        <p:nvSpPr>
          <p:cNvPr id="149" name="Shape 145"/>
          <p:cNvSpPr/>
          <p:nvPr/>
        </p:nvSpPr>
        <p:spPr>
          <a:xfrm>
            <a:off x="5289484" y="24509505"/>
            <a:ext cx="6286500" cy="11373"/>
          </a:xfrm>
          <a:prstGeom prst="rect">
            <a:avLst/>
          </a:prstGeom>
          <a:solidFill>
            <a:srgbClr val="201F1D">
              <a:alpha val="16000"/>
            </a:srgbClr>
          </a:solidFill>
          <a:ln/>
        </p:spPr>
        <p:txBody>
          <a:bodyPr/>
          <a:lstStyle/>
          <a:p>
            <a:endParaRPr lang="en-GB" sz="2400"/>
          </a:p>
        </p:txBody>
      </p:sp>
      <p:sp>
        <p:nvSpPr>
          <p:cNvPr id="150" name="Text 146"/>
          <p:cNvSpPr/>
          <p:nvPr/>
        </p:nvSpPr>
        <p:spPr>
          <a:xfrm>
            <a:off x="5289484" y="23922935"/>
            <a:ext cx="6246495" cy="557994"/>
          </a:xfrm>
          <a:prstGeom prst="rect">
            <a:avLst/>
          </a:prstGeom>
          <a:noFill/>
          <a:ln/>
        </p:spPr>
        <p:txBody>
          <a:bodyPr wrap="square" lIns="25400" tIns="25400" rIns="25400" bIns="25400" rtlCol="0" anchor="t">
            <a:noAutofit/>
          </a:bodyPr>
          <a:lstStyle/>
          <a:p>
            <a:pPr marL="0" indent="0" algn="l">
              <a:lnSpc>
                <a:spcPct val="99408"/>
              </a:lnSpc>
              <a:buNone/>
            </a:pPr>
            <a:r>
              <a:rPr lang="en-US" dirty="0">
                <a:solidFill>
                  <a:srgbClr val="444141"/>
                </a:solidFill>
                <a:latin typeface="Lora" pitchFamily="34" charset="0"/>
                <a:ea typeface="Lora" pitchFamily="34" charset="-122"/>
                <a:cs typeface="Lora" pitchFamily="34" charset="-120"/>
              </a:rPr>
              <a:t>Collective purchasing power; standardised price and quality terms</a:t>
            </a:r>
            <a:endParaRPr lang="en-US" dirty="0"/>
          </a:p>
        </p:txBody>
      </p:sp>
      <p:sp>
        <p:nvSpPr>
          <p:cNvPr id="151" name="Shape 147"/>
          <p:cNvSpPr/>
          <p:nvPr/>
        </p:nvSpPr>
        <p:spPr>
          <a:xfrm>
            <a:off x="11575984" y="24509505"/>
            <a:ext cx="10058471" cy="11373"/>
          </a:xfrm>
          <a:prstGeom prst="rect">
            <a:avLst/>
          </a:prstGeom>
          <a:solidFill>
            <a:srgbClr val="201F1D">
              <a:alpha val="16000"/>
            </a:srgbClr>
          </a:solidFill>
          <a:ln/>
        </p:spPr>
        <p:txBody>
          <a:bodyPr/>
          <a:lstStyle/>
          <a:p>
            <a:endParaRPr lang="en-GB" sz="2400"/>
          </a:p>
        </p:txBody>
      </p:sp>
      <p:sp>
        <p:nvSpPr>
          <p:cNvPr id="152" name="Text 148"/>
          <p:cNvSpPr/>
          <p:nvPr/>
        </p:nvSpPr>
        <p:spPr>
          <a:xfrm>
            <a:off x="11575984" y="23913410"/>
            <a:ext cx="10360225" cy="577044"/>
          </a:xfrm>
          <a:prstGeom prst="rect">
            <a:avLst/>
          </a:prstGeom>
          <a:noFill/>
          <a:ln/>
        </p:spPr>
        <p:txBody>
          <a:bodyPr wrap="square" lIns="25400" tIns="25400" rIns="25400" bIns="25400" rtlCol="0" anchor="t">
            <a:noAutofit/>
          </a:bodyPr>
          <a:lstStyle/>
          <a:p>
            <a:pPr marL="0" indent="0" algn="l">
              <a:lnSpc>
                <a:spcPct val="99408"/>
              </a:lnSpc>
              <a:buNone/>
            </a:pPr>
            <a:r>
              <a:rPr lang="en-US" dirty="0">
                <a:solidFill>
                  <a:srgbClr val="201F1D"/>
                </a:solidFill>
                <a:latin typeface="Lora" pitchFamily="34" charset="0"/>
                <a:ea typeface="Lora" pitchFamily="34" charset="-122"/>
                <a:cs typeface="Lora" pitchFamily="34" charset="-120"/>
              </a:rPr>
              <a:t>Relational commissioning and last-minute spot purchasing; providers decline to join because they can fill beds without it</a:t>
            </a:r>
            <a:endParaRPr lang="en-US" dirty="0"/>
          </a:p>
        </p:txBody>
      </p:sp>
      <p:sp>
        <p:nvSpPr>
          <p:cNvPr id="153" name="Shape 149"/>
          <p:cNvSpPr/>
          <p:nvPr/>
        </p:nvSpPr>
        <p:spPr>
          <a:xfrm>
            <a:off x="679455" y="24914140"/>
            <a:ext cx="4610029" cy="11373"/>
          </a:xfrm>
          <a:prstGeom prst="rect">
            <a:avLst/>
          </a:prstGeom>
          <a:solidFill>
            <a:srgbClr val="201F1D">
              <a:alpha val="16000"/>
            </a:srgbClr>
          </a:solidFill>
          <a:ln/>
        </p:spPr>
        <p:txBody>
          <a:bodyPr/>
          <a:lstStyle/>
          <a:p>
            <a:endParaRPr lang="en-GB" sz="2400"/>
          </a:p>
        </p:txBody>
      </p:sp>
      <p:sp>
        <p:nvSpPr>
          <p:cNvPr id="154" name="Text 150"/>
          <p:cNvSpPr/>
          <p:nvPr/>
        </p:nvSpPr>
        <p:spPr>
          <a:xfrm>
            <a:off x="679455" y="24587553"/>
            <a:ext cx="4519730" cy="298012"/>
          </a:xfrm>
          <a:prstGeom prst="rect">
            <a:avLst/>
          </a:prstGeom>
          <a:noFill/>
          <a:ln/>
        </p:spPr>
        <p:txBody>
          <a:bodyPr wrap="square" lIns="25400" tIns="25400" rIns="25400" bIns="25400" rtlCol="0" anchor="t">
            <a:noAutofit/>
          </a:bodyPr>
          <a:lstStyle/>
          <a:p>
            <a:pPr marL="0" indent="0" algn="l">
              <a:lnSpc>
                <a:spcPct val="99408"/>
              </a:lnSpc>
              <a:buNone/>
            </a:pPr>
            <a:r>
              <a:rPr lang="en-US" dirty="0">
                <a:solidFill>
                  <a:srgbClr val="201F1D"/>
                </a:solidFill>
                <a:latin typeface="Lora" pitchFamily="34" charset="0"/>
                <a:ea typeface="Lora" pitchFamily="34" charset="-122"/>
                <a:cs typeface="Lora" pitchFamily="34" charset="-120"/>
              </a:rPr>
              <a:t>Cost-modelling tools (e.g. CareCubed)</a:t>
            </a:r>
            <a:endParaRPr lang="en-US" dirty="0"/>
          </a:p>
        </p:txBody>
      </p:sp>
      <p:sp>
        <p:nvSpPr>
          <p:cNvPr id="155" name="Shape 151"/>
          <p:cNvSpPr/>
          <p:nvPr/>
        </p:nvSpPr>
        <p:spPr>
          <a:xfrm>
            <a:off x="5289484" y="24914140"/>
            <a:ext cx="6286500" cy="11373"/>
          </a:xfrm>
          <a:prstGeom prst="rect">
            <a:avLst/>
          </a:prstGeom>
          <a:solidFill>
            <a:srgbClr val="201F1D">
              <a:alpha val="16000"/>
            </a:srgbClr>
          </a:solidFill>
          <a:ln/>
        </p:spPr>
        <p:txBody>
          <a:bodyPr/>
          <a:lstStyle/>
          <a:p>
            <a:endParaRPr lang="en-GB" sz="2400"/>
          </a:p>
        </p:txBody>
      </p:sp>
      <p:sp>
        <p:nvSpPr>
          <p:cNvPr id="156" name="Text 152"/>
          <p:cNvSpPr/>
          <p:nvPr/>
        </p:nvSpPr>
        <p:spPr>
          <a:xfrm>
            <a:off x="5289484" y="24587553"/>
            <a:ext cx="6246495" cy="298012"/>
          </a:xfrm>
          <a:prstGeom prst="rect">
            <a:avLst/>
          </a:prstGeom>
          <a:noFill/>
          <a:ln/>
        </p:spPr>
        <p:txBody>
          <a:bodyPr wrap="square" lIns="25400" tIns="25400" rIns="25400" bIns="25400" rtlCol="0" anchor="t">
            <a:noAutofit/>
          </a:bodyPr>
          <a:lstStyle/>
          <a:p>
            <a:pPr marL="0" indent="0" algn="l">
              <a:lnSpc>
                <a:spcPct val="99408"/>
              </a:lnSpc>
              <a:buNone/>
            </a:pPr>
            <a:r>
              <a:rPr lang="en-US" dirty="0">
                <a:solidFill>
                  <a:srgbClr val="444141"/>
                </a:solidFill>
                <a:latin typeface="Lora" pitchFamily="34" charset="0"/>
                <a:ea typeface="Lora" pitchFamily="34" charset="-122"/>
                <a:cs typeface="Lora" pitchFamily="34" charset="-120"/>
              </a:rPr>
              <a:t>Establish fair placement pricing and discipline costs</a:t>
            </a:r>
            <a:endParaRPr lang="en-US" dirty="0"/>
          </a:p>
        </p:txBody>
      </p:sp>
      <p:sp>
        <p:nvSpPr>
          <p:cNvPr id="157" name="Shape 153"/>
          <p:cNvSpPr/>
          <p:nvPr/>
        </p:nvSpPr>
        <p:spPr>
          <a:xfrm>
            <a:off x="11575984" y="24914140"/>
            <a:ext cx="10058471" cy="11373"/>
          </a:xfrm>
          <a:prstGeom prst="rect">
            <a:avLst/>
          </a:prstGeom>
          <a:solidFill>
            <a:srgbClr val="201F1D">
              <a:alpha val="16000"/>
            </a:srgbClr>
          </a:solidFill>
          <a:ln/>
        </p:spPr>
        <p:txBody>
          <a:bodyPr/>
          <a:lstStyle/>
          <a:p>
            <a:endParaRPr lang="en-GB" sz="2400"/>
          </a:p>
        </p:txBody>
      </p:sp>
      <p:sp>
        <p:nvSpPr>
          <p:cNvPr id="158" name="Text 154"/>
          <p:cNvSpPr/>
          <p:nvPr/>
        </p:nvSpPr>
        <p:spPr>
          <a:xfrm>
            <a:off x="11575984" y="24578028"/>
            <a:ext cx="10360225" cy="317062"/>
          </a:xfrm>
          <a:prstGeom prst="rect">
            <a:avLst/>
          </a:prstGeom>
          <a:noFill/>
          <a:ln/>
        </p:spPr>
        <p:txBody>
          <a:bodyPr wrap="square" lIns="25400" tIns="25400" rIns="25400" bIns="25400" rtlCol="0" anchor="t">
            <a:noAutofit/>
          </a:bodyPr>
          <a:lstStyle/>
          <a:p>
            <a:pPr marL="0" indent="0" algn="l">
              <a:lnSpc>
                <a:spcPct val="99408"/>
              </a:lnSpc>
              <a:buNone/>
            </a:pPr>
            <a:r>
              <a:rPr lang="en-US" dirty="0">
                <a:solidFill>
                  <a:srgbClr val="201F1D"/>
                </a:solidFill>
                <a:latin typeface="Lora" pitchFamily="34" charset="0"/>
                <a:ea typeface="Lora" pitchFamily="34" charset="-122"/>
                <a:cs typeface="Lora" pitchFamily="34" charset="-120"/>
              </a:rPr>
              <a:t>Reference devices providers may engage with or ignore; pricing pre-loaded in anticipation</a:t>
            </a:r>
            <a:endParaRPr lang="en-US" dirty="0"/>
          </a:p>
        </p:txBody>
      </p:sp>
      <p:sp>
        <p:nvSpPr>
          <p:cNvPr id="159" name="Shape 155"/>
          <p:cNvSpPr/>
          <p:nvPr/>
        </p:nvSpPr>
        <p:spPr>
          <a:xfrm>
            <a:off x="679455" y="25559566"/>
            <a:ext cx="4610029" cy="11373"/>
          </a:xfrm>
          <a:prstGeom prst="rect">
            <a:avLst/>
          </a:prstGeom>
          <a:solidFill>
            <a:srgbClr val="201F1D">
              <a:alpha val="16000"/>
            </a:srgbClr>
          </a:solidFill>
          <a:ln/>
        </p:spPr>
        <p:txBody>
          <a:bodyPr/>
          <a:lstStyle/>
          <a:p>
            <a:endParaRPr lang="en-GB" sz="2400"/>
          </a:p>
        </p:txBody>
      </p:sp>
      <p:sp>
        <p:nvSpPr>
          <p:cNvPr id="160" name="Text 156"/>
          <p:cNvSpPr/>
          <p:nvPr/>
        </p:nvSpPr>
        <p:spPr>
          <a:xfrm>
            <a:off x="679455" y="24992189"/>
            <a:ext cx="4519730" cy="538802"/>
          </a:xfrm>
          <a:prstGeom prst="rect">
            <a:avLst/>
          </a:prstGeom>
          <a:noFill/>
          <a:ln/>
        </p:spPr>
        <p:txBody>
          <a:bodyPr wrap="square" lIns="25400" tIns="25400" rIns="25400" bIns="25400" rtlCol="0" anchor="t">
            <a:normAutofit/>
          </a:bodyPr>
          <a:lstStyle/>
          <a:p>
            <a:pPr marL="0" indent="0" algn="l">
              <a:lnSpc>
                <a:spcPct val="99408"/>
              </a:lnSpc>
              <a:buNone/>
            </a:pPr>
            <a:r>
              <a:rPr lang="en-US" dirty="0">
                <a:solidFill>
                  <a:srgbClr val="201F1D"/>
                </a:solidFill>
                <a:latin typeface="Lora" pitchFamily="34" charset="0"/>
                <a:ea typeface="Lora" pitchFamily="34" charset="-122"/>
                <a:cs typeface="Lora" pitchFamily="34" charset="-120"/>
              </a:rPr>
              <a:t>Ofsted inspection and ratings</a:t>
            </a:r>
            <a:endParaRPr lang="en-US" dirty="0"/>
          </a:p>
        </p:txBody>
      </p:sp>
      <p:sp>
        <p:nvSpPr>
          <p:cNvPr id="161" name="Shape 157"/>
          <p:cNvSpPr/>
          <p:nvPr/>
        </p:nvSpPr>
        <p:spPr>
          <a:xfrm>
            <a:off x="5289484" y="25559566"/>
            <a:ext cx="6286500" cy="11373"/>
          </a:xfrm>
          <a:prstGeom prst="rect">
            <a:avLst/>
          </a:prstGeom>
          <a:solidFill>
            <a:srgbClr val="201F1D">
              <a:alpha val="16000"/>
            </a:srgbClr>
          </a:solidFill>
          <a:ln/>
        </p:spPr>
        <p:txBody>
          <a:bodyPr/>
          <a:lstStyle/>
          <a:p>
            <a:endParaRPr lang="en-GB" sz="2400"/>
          </a:p>
        </p:txBody>
      </p:sp>
      <p:sp>
        <p:nvSpPr>
          <p:cNvPr id="162" name="Text 158"/>
          <p:cNvSpPr/>
          <p:nvPr/>
        </p:nvSpPr>
        <p:spPr>
          <a:xfrm>
            <a:off x="5289484" y="24992189"/>
            <a:ext cx="6246495" cy="538802"/>
          </a:xfrm>
          <a:prstGeom prst="rect">
            <a:avLst/>
          </a:prstGeom>
          <a:noFill/>
          <a:ln/>
        </p:spPr>
        <p:txBody>
          <a:bodyPr wrap="square" lIns="25400" tIns="25400" rIns="25400" bIns="25400" rtlCol="0" anchor="t">
            <a:normAutofit/>
          </a:bodyPr>
          <a:lstStyle/>
          <a:p>
            <a:pPr marL="0" indent="0" algn="l">
              <a:lnSpc>
                <a:spcPct val="99408"/>
              </a:lnSpc>
              <a:buNone/>
            </a:pPr>
            <a:r>
              <a:rPr lang="en-US" dirty="0">
                <a:solidFill>
                  <a:srgbClr val="444141"/>
                </a:solidFill>
                <a:latin typeface="Lora" pitchFamily="34" charset="0"/>
                <a:ea typeface="Lora" pitchFamily="34" charset="-122"/>
                <a:cs typeface="Lora" pitchFamily="34" charset="-120"/>
              </a:rPr>
              <a:t>Assure quality and protect children</a:t>
            </a:r>
            <a:endParaRPr lang="en-US" dirty="0"/>
          </a:p>
        </p:txBody>
      </p:sp>
      <p:sp>
        <p:nvSpPr>
          <p:cNvPr id="163" name="Shape 159"/>
          <p:cNvSpPr/>
          <p:nvPr/>
        </p:nvSpPr>
        <p:spPr>
          <a:xfrm>
            <a:off x="11575984" y="25559566"/>
            <a:ext cx="10058471" cy="11373"/>
          </a:xfrm>
          <a:prstGeom prst="rect">
            <a:avLst/>
          </a:prstGeom>
          <a:solidFill>
            <a:srgbClr val="201F1D">
              <a:alpha val="16000"/>
            </a:srgbClr>
          </a:solidFill>
          <a:ln/>
        </p:spPr>
        <p:txBody>
          <a:bodyPr/>
          <a:lstStyle/>
          <a:p>
            <a:endParaRPr lang="en-GB" sz="2400"/>
          </a:p>
        </p:txBody>
      </p:sp>
      <p:sp>
        <p:nvSpPr>
          <p:cNvPr id="164" name="Text 160"/>
          <p:cNvSpPr/>
          <p:nvPr/>
        </p:nvSpPr>
        <p:spPr>
          <a:xfrm>
            <a:off x="11575984" y="24982664"/>
            <a:ext cx="10360225" cy="557852"/>
          </a:xfrm>
          <a:prstGeom prst="rect">
            <a:avLst/>
          </a:prstGeom>
          <a:noFill/>
          <a:ln/>
        </p:spPr>
        <p:txBody>
          <a:bodyPr wrap="square" lIns="25400" tIns="25400" rIns="25400" bIns="25400" rtlCol="0" anchor="t">
            <a:noAutofit/>
          </a:bodyPr>
          <a:lstStyle/>
          <a:p>
            <a:pPr marL="0" indent="0" algn="l">
              <a:lnSpc>
                <a:spcPct val="99408"/>
              </a:lnSpc>
              <a:buNone/>
            </a:pPr>
            <a:r>
              <a:rPr lang="en-US" dirty="0">
                <a:solidFill>
                  <a:srgbClr val="201F1D"/>
                </a:solidFill>
                <a:latin typeface="Lora" pitchFamily="34" charset="0"/>
                <a:ea typeface="Lora" pitchFamily="34" charset="-122"/>
                <a:cs typeface="Lora" pitchFamily="34" charset="-120"/>
              </a:rPr>
              <a:t>Paperwork compliance plus inconsistent in-house assurance; ratings deter providers from accepting the most complex children</a:t>
            </a:r>
            <a:endParaRPr lang="en-US" dirty="0"/>
          </a:p>
        </p:txBody>
      </p:sp>
      <p:sp>
        <p:nvSpPr>
          <p:cNvPr id="165" name="Shape 161"/>
          <p:cNvSpPr/>
          <p:nvPr/>
        </p:nvSpPr>
        <p:spPr>
          <a:xfrm>
            <a:off x="679455" y="25964199"/>
            <a:ext cx="4610029" cy="11373"/>
          </a:xfrm>
          <a:prstGeom prst="rect">
            <a:avLst/>
          </a:prstGeom>
          <a:solidFill>
            <a:srgbClr val="201F1D">
              <a:alpha val="16000"/>
            </a:srgbClr>
          </a:solidFill>
          <a:ln/>
        </p:spPr>
        <p:txBody>
          <a:bodyPr/>
          <a:lstStyle/>
          <a:p>
            <a:endParaRPr lang="en-GB" sz="2400"/>
          </a:p>
        </p:txBody>
      </p:sp>
      <p:sp>
        <p:nvSpPr>
          <p:cNvPr id="166" name="Text 162"/>
          <p:cNvSpPr/>
          <p:nvPr/>
        </p:nvSpPr>
        <p:spPr>
          <a:xfrm>
            <a:off x="679455" y="25637612"/>
            <a:ext cx="4519730" cy="298012"/>
          </a:xfrm>
          <a:prstGeom prst="rect">
            <a:avLst/>
          </a:prstGeom>
          <a:noFill/>
          <a:ln/>
        </p:spPr>
        <p:txBody>
          <a:bodyPr wrap="square" lIns="25400" tIns="25400" rIns="25400" bIns="25400" rtlCol="0" anchor="t">
            <a:noAutofit/>
          </a:bodyPr>
          <a:lstStyle/>
          <a:p>
            <a:pPr marL="0" indent="0" algn="l">
              <a:lnSpc>
                <a:spcPct val="99408"/>
              </a:lnSpc>
              <a:buNone/>
            </a:pPr>
            <a:r>
              <a:rPr lang="en-US" dirty="0">
                <a:solidFill>
                  <a:srgbClr val="201F1D"/>
                </a:solidFill>
                <a:latin typeface="Lora" pitchFamily="34" charset="0"/>
                <a:ea typeface="Lora" pitchFamily="34" charset="-122"/>
                <a:cs typeface="Lora" pitchFamily="34" charset="-120"/>
              </a:rPr>
              <a:t>Registration and placement regulation</a:t>
            </a:r>
            <a:endParaRPr lang="en-US" dirty="0"/>
          </a:p>
        </p:txBody>
      </p:sp>
      <p:sp>
        <p:nvSpPr>
          <p:cNvPr id="167" name="Shape 163"/>
          <p:cNvSpPr/>
          <p:nvPr/>
        </p:nvSpPr>
        <p:spPr>
          <a:xfrm>
            <a:off x="5289484" y="25964199"/>
            <a:ext cx="6286500" cy="11373"/>
          </a:xfrm>
          <a:prstGeom prst="rect">
            <a:avLst/>
          </a:prstGeom>
          <a:solidFill>
            <a:srgbClr val="201F1D">
              <a:alpha val="16000"/>
            </a:srgbClr>
          </a:solidFill>
          <a:ln/>
        </p:spPr>
        <p:txBody>
          <a:bodyPr/>
          <a:lstStyle/>
          <a:p>
            <a:endParaRPr lang="en-GB" sz="2400"/>
          </a:p>
        </p:txBody>
      </p:sp>
      <p:sp>
        <p:nvSpPr>
          <p:cNvPr id="168" name="Text 164"/>
          <p:cNvSpPr/>
          <p:nvPr/>
        </p:nvSpPr>
        <p:spPr>
          <a:xfrm>
            <a:off x="5289484" y="25637612"/>
            <a:ext cx="6246495" cy="298012"/>
          </a:xfrm>
          <a:prstGeom prst="rect">
            <a:avLst/>
          </a:prstGeom>
          <a:noFill/>
          <a:ln/>
        </p:spPr>
        <p:txBody>
          <a:bodyPr wrap="square" lIns="25400" tIns="25400" rIns="25400" bIns="25400" rtlCol="0" anchor="t">
            <a:noAutofit/>
          </a:bodyPr>
          <a:lstStyle/>
          <a:p>
            <a:pPr marL="0" indent="0" algn="l">
              <a:lnSpc>
                <a:spcPct val="99408"/>
              </a:lnSpc>
              <a:buNone/>
            </a:pPr>
            <a:r>
              <a:rPr lang="en-US" dirty="0">
                <a:solidFill>
                  <a:srgbClr val="444141"/>
                </a:solidFill>
                <a:latin typeface="Lora" pitchFamily="34" charset="0"/>
                <a:ea typeface="Lora" pitchFamily="34" charset="-122"/>
                <a:cs typeface="Lora" pitchFamily="34" charset="-120"/>
              </a:rPr>
              <a:t>Guarantee children are placed in lawful, suitable settings</a:t>
            </a:r>
            <a:endParaRPr lang="en-US" dirty="0"/>
          </a:p>
        </p:txBody>
      </p:sp>
      <p:sp>
        <p:nvSpPr>
          <p:cNvPr id="169" name="Shape 165"/>
          <p:cNvSpPr/>
          <p:nvPr/>
        </p:nvSpPr>
        <p:spPr>
          <a:xfrm>
            <a:off x="11575984" y="25964199"/>
            <a:ext cx="10058471" cy="11373"/>
          </a:xfrm>
          <a:prstGeom prst="rect">
            <a:avLst/>
          </a:prstGeom>
          <a:solidFill>
            <a:srgbClr val="201F1D">
              <a:alpha val="16000"/>
            </a:srgbClr>
          </a:solidFill>
          <a:ln/>
        </p:spPr>
        <p:txBody>
          <a:bodyPr/>
          <a:lstStyle/>
          <a:p>
            <a:endParaRPr lang="en-GB" sz="2400"/>
          </a:p>
        </p:txBody>
      </p:sp>
      <p:sp>
        <p:nvSpPr>
          <p:cNvPr id="170" name="Text 166"/>
          <p:cNvSpPr/>
          <p:nvPr/>
        </p:nvSpPr>
        <p:spPr>
          <a:xfrm>
            <a:off x="11575984" y="25628087"/>
            <a:ext cx="10360225" cy="317062"/>
          </a:xfrm>
          <a:prstGeom prst="rect">
            <a:avLst/>
          </a:prstGeom>
          <a:noFill/>
          <a:ln/>
        </p:spPr>
        <p:txBody>
          <a:bodyPr wrap="square" lIns="25400" tIns="25400" rIns="25400" bIns="25400" rtlCol="0" anchor="t">
            <a:noAutofit/>
          </a:bodyPr>
          <a:lstStyle/>
          <a:p>
            <a:pPr marL="0" indent="0" algn="l">
              <a:lnSpc>
                <a:spcPct val="99408"/>
              </a:lnSpc>
              <a:buNone/>
            </a:pPr>
            <a:r>
              <a:rPr lang="en-US" dirty="0">
                <a:solidFill>
                  <a:srgbClr val="201F1D"/>
                </a:solidFill>
                <a:latin typeface="Lora" pitchFamily="34" charset="0"/>
                <a:ea typeface="Lora" pitchFamily="34" charset="-122"/>
                <a:cs typeface="Lora" pitchFamily="34" charset="-120"/>
              </a:rPr>
              <a:t>Unregistered provision as a routine “last resort”, justified by the absence of any alternative</a:t>
            </a:r>
            <a:endParaRPr lang="en-US" dirty="0"/>
          </a:p>
        </p:txBody>
      </p:sp>
      <p:sp>
        <p:nvSpPr>
          <p:cNvPr id="171" name="Text 167"/>
          <p:cNvSpPr/>
          <p:nvPr/>
        </p:nvSpPr>
        <p:spPr>
          <a:xfrm>
            <a:off x="679455" y="26089873"/>
            <a:ext cx="4519730" cy="303734"/>
          </a:xfrm>
          <a:prstGeom prst="rect">
            <a:avLst/>
          </a:prstGeom>
          <a:noFill/>
          <a:ln/>
        </p:spPr>
        <p:txBody>
          <a:bodyPr wrap="square" lIns="25400" tIns="25400" rIns="25400" bIns="25400" rtlCol="0" anchor="t">
            <a:noAutofit/>
          </a:bodyPr>
          <a:lstStyle/>
          <a:p>
            <a:pPr marL="0" indent="0" algn="l">
              <a:lnSpc>
                <a:spcPct val="99408"/>
              </a:lnSpc>
              <a:buNone/>
            </a:pPr>
            <a:r>
              <a:rPr lang="en-US" dirty="0">
                <a:solidFill>
                  <a:srgbClr val="201F1D"/>
                </a:solidFill>
                <a:latin typeface="Lora" pitchFamily="34" charset="0"/>
                <a:ea typeface="Lora" pitchFamily="34" charset="-122"/>
                <a:cs typeface="Lora" pitchFamily="34" charset="-120"/>
              </a:rPr>
              <a:t>Sufficiency planning</a:t>
            </a:r>
            <a:endParaRPr lang="en-US" dirty="0"/>
          </a:p>
        </p:txBody>
      </p:sp>
      <p:sp>
        <p:nvSpPr>
          <p:cNvPr id="172" name="Text 168"/>
          <p:cNvSpPr/>
          <p:nvPr/>
        </p:nvSpPr>
        <p:spPr>
          <a:xfrm>
            <a:off x="5289484" y="26089873"/>
            <a:ext cx="6246495" cy="303734"/>
          </a:xfrm>
          <a:prstGeom prst="rect">
            <a:avLst/>
          </a:prstGeom>
          <a:noFill/>
          <a:ln/>
        </p:spPr>
        <p:txBody>
          <a:bodyPr wrap="square" lIns="25400" tIns="25400" rIns="25400" bIns="25400" rtlCol="0" anchor="t">
            <a:noAutofit/>
          </a:bodyPr>
          <a:lstStyle/>
          <a:p>
            <a:pPr marL="0" indent="0" algn="l">
              <a:lnSpc>
                <a:spcPct val="99408"/>
              </a:lnSpc>
              <a:buNone/>
            </a:pPr>
            <a:r>
              <a:rPr lang="en-US" dirty="0">
                <a:solidFill>
                  <a:srgbClr val="444141"/>
                </a:solidFill>
                <a:latin typeface="Lora" pitchFamily="34" charset="0"/>
                <a:ea typeface="Lora" pitchFamily="34" charset="-122"/>
                <a:cs typeface="Lora" pitchFamily="34" charset="-120"/>
              </a:rPr>
              <a:t>Match provision to local need</a:t>
            </a:r>
            <a:endParaRPr lang="en-US" dirty="0"/>
          </a:p>
        </p:txBody>
      </p:sp>
      <p:sp>
        <p:nvSpPr>
          <p:cNvPr id="173" name="Text 169"/>
          <p:cNvSpPr/>
          <p:nvPr/>
        </p:nvSpPr>
        <p:spPr>
          <a:xfrm>
            <a:off x="11575984" y="26089873"/>
            <a:ext cx="10360225" cy="303734"/>
          </a:xfrm>
          <a:prstGeom prst="rect">
            <a:avLst/>
          </a:prstGeom>
          <a:noFill/>
          <a:ln/>
        </p:spPr>
        <p:txBody>
          <a:bodyPr wrap="square" lIns="25400" tIns="25400" rIns="25400" bIns="25400" rtlCol="0" anchor="t">
            <a:noAutofit/>
          </a:bodyPr>
          <a:lstStyle/>
          <a:p>
            <a:pPr marL="0" indent="0" algn="l">
              <a:lnSpc>
                <a:spcPct val="99408"/>
              </a:lnSpc>
              <a:buNone/>
            </a:pPr>
            <a:r>
              <a:rPr lang="en-US" dirty="0">
                <a:solidFill>
                  <a:srgbClr val="201F1D"/>
                </a:solidFill>
                <a:latin typeface="Lora" pitchFamily="34" charset="0"/>
                <a:ea typeface="Lora" pitchFamily="34" charset="-122"/>
                <a:cs typeface="Lora" pitchFamily="34" charset="-120"/>
              </a:rPr>
              <a:t>Homes emerging where it is fiscally advantageous; commissioners unaware of homes in their own area</a:t>
            </a:r>
            <a:endParaRPr lang="en-US" dirty="0"/>
          </a:p>
        </p:txBody>
      </p:sp>
      <p:sp>
        <p:nvSpPr>
          <p:cNvPr id="180" name="Shape 176"/>
          <p:cNvSpPr/>
          <p:nvPr/>
        </p:nvSpPr>
        <p:spPr>
          <a:xfrm>
            <a:off x="14962068" y="26312456"/>
            <a:ext cx="6869017" cy="11373"/>
          </a:xfrm>
          <a:prstGeom prst="rect">
            <a:avLst/>
          </a:prstGeom>
          <a:solidFill>
            <a:srgbClr val="B68235"/>
          </a:solidFill>
          <a:ln/>
        </p:spPr>
        <p:txBody>
          <a:bodyPr/>
          <a:lstStyle/>
          <a:p>
            <a:endParaRPr lang="en-GB" sz="2400"/>
          </a:p>
        </p:txBody>
      </p:sp>
      <p:sp>
        <p:nvSpPr>
          <p:cNvPr id="181" name="Text 177"/>
          <p:cNvSpPr/>
          <p:nvPr/>
        </p:nvSpPr>
        <p:spPr>
          <a:xfrm>
            <a:off x="647464" y="26974766"/>
            <a:ext cx="7555919" cy="549891"/>
          </a:xfrm>
          <a:prstGeom prst="rect">
            <a:avLst/>
          </a:prstGeom>
          <a:noFill/>
          <a:ln/>
        </p:spPr>
        <p:txBody>
          <a:bodyPr wrap="square" lIns="25400" tIns="25400" rIns="25400" bIns="25400" rtlCol="0" anchor="t">
            <a:normAutofit lnSpcReduction="10000"/>
          </a:bodyPr>
          <a:lstStyle/>
          <a:p>
            <a:pPr marL="0" indent="0" algn="l">
              <a:buNone/>
            </a:pPr>
            <a:r>
              <a:rPr lang="en-US" sz="3300" b="1" dirty="0">
                <a:solidFill>
                  <a:srgbClr val="201F1D"/>
                </a:solidFill>
                <a:latin typeface="Cormorant Garamond" pitchFamily="34" charset="0"/>
                <a:ea typeface="Cormorant Garamond" pitchFamily="34" charset="-122"/>
                <a:cs typeface="Cormorant Garamond" pitchFamily="34" charset="-120"/>
              </a:rPr>
              <a:t>Conclusion</a:t>
            </a:r>
            <a:endParaRPr lang="en-US" sz="3300" dirty="0"/>
          </a:p>
        </p:txBody>
      </p:sp>
      <p:sp>
        <p:nvSpPr>
          <p:cNvPr id="182" name="Text 178"/>
          <p:cNvSpPr/>
          <p:nvPr/>
        </p:nvSpPr>
        <p:spPr>
          <a:xfrm>
            <a:off x="694931" y="27920978"/>
            <a:ext cx="7913835" cy="2028186"/>
          </a:xfrm>
          <a:prstGeom prst="rect">
            <a:avLst/>
          </a:prstGeom>
          <a:noFill/>
          <a:ln/>
        </p:spPr>
        <p:txBody>
          <a:bodyPr wrap="square" lIns="25400" tIns="25400" rIns="25400" bIns="25400" rtlCol="0" anchor="t">
            <a:normAutofit/>
          </a:bodyPr>
          <a:lstStyle/>
          <a:p>
            <a:pPr marL="0" indent="0" algn="l">
              <a:lnSpc>
                <a:spcPct val="106685"/>
              </a:lnSpc>
              <a:buNone/>
            </a:pPr>
            <a:endParaRPr lang="en-US" sz="2400" dirty="0"/>
          </a:p>
        </p:txBody>
      </p:sp>
      <p:sp>
        <p:nvSpPr>
          <p:cNvPr id="183" name="Text 179"/>
          <p:cNvSpPr/>
          <p:nvPr/>
        </p:nvSpPr>
        <p:spPr>
          <a:xfrm>
            <a:off x="679453" y="27896389"/>
            <a:ext cx="18436417" cy="2028186"/>
          </a:xfrm>
          <a:prstGeom prst="rect">
            <a:avLst/>
          </a:prstGeom>
          <a:noFill/>
          <a:ln/>
        </p:spPr>
        <p:txBody>
          <a:bodyPr wrap="square" lIns="25400" tIns="25400" rIns="25400" bIns="25400" rtlCol="0" anchor="t">
            <a:normAutofit/>
          </a:bodyPr>
          <a:lstStyle/>
          <a:p>
            <a:pPr marL="0" indent="0" algn="l">
              <a:lnSpc>
                <a:spcPct val="106685"/>
              </a:lnSpc>
              <a:buNone/>
            </a:pPr>
            <a:r>
              <a:rPr lang="en-US" sz="2800" dirty="0">
                <a:solidFill>
                  <a:srgbClr val="201F1D"/>
                </a:solidFill>
                <a:latin typeface="Lora" pitchFamily="34" charset="0"/>
                <a:ea typeface="Lora" pitchFamily="34" charset="-122"/>
                <a:cs typeface="Lora" pitchFamily="34" charset="-120"/>
              </a:rPr>
              <a:t>Structures, incentives and discourse have to be engaged together; including the assumption that a quasi-market suits this sector at all. Participants described a market where power was held by providers but owned by no one. The failure of the market is attributed to forces beyond anyone’s control, meaning it’s no one’s responsibility to address. </a:t>
            </a:r>
            <a:endParaRPr lang="en-US" sz="2800" dirty="0"/>
          </a:p>
        </p:txBody>
      </p:sp>
      <p:sp>
        <p:nvSpPr>
          <p:cNvPr id="184" name="Shape 180"/>
          <p:cNvSpPr/>
          <p:nvPr/>
        </p:nvSpPr>
        <p:spPr>
          <a:xfrm>
            <a:off x="876264" y="30210421"/>
            <a:ext cx="20955000" cy="22746"/>
          </a:xfrm>
          <a:prstGeom prst="rect">
            <a:avLst/>
          </a:prstGeom>
          <a:solidFill>
            <a:srgbClr val="B68235"/>
          </a:solidFill>
          <a:ln/>
        </p:spPr>
        <p:txBody>
          <a:bodyPr/>
          <a:lstStyle/>
          <a:p>
            <a:endParaRPr lang="en-GB"/>
          </a:p>
        </p:txBody>
      </p:sp>
      <p:sp>
        <p:nvSpPr>
          <p:cNvPr id="185" name="Text 181"/>
          <p:cNvSpPr/>
          <p:nvPr/>
        </p:nvSpPr>
        <p:spPr>
          <a:xfrm>
            <a:off x="876264" y="30404474"/>
            <a:ext cx="13964592" cy="265563"/>
          </a:xfrm>
          <a:prstGeom prst="rect">
            <a:avLst/>
          </a:prstGeom>
          <a:noFill/>
          <a:ln/>
        </p:spPr>
        <p:txBody>
          <a:bodyPr wrap="square" lIns="25400" tIns="25400" rIns="25400" bIns="25400" rtlCol="0" anchor="t">
            <a:normAutofit lnSpcReduction="10000"/>
          </a:bodyPr>
          <a:lstStyle/>
          <a:p>
            <a:pPr marL="0" indent="0" algn="l">
              <a:buNone/>
            </a:pPr>
            <a:r>
              <a:rPr lang="en-US" sz="1425" kern="0" spc="257" dirty="0">
                <a:solidFill>
                  <a:srgbClr val="7D5411"/>
                </a:solidFill>
                <a:latin typeface="Lora" pitchFamily="34" charset="0"/>
                <a:ea typeface="Lora" pitchFamily="34" charset="-122"/>
                <a:cs typeface="Lora" pitchFamily="34" charset="-120"/>
              </a:rPr>
              <a:t>SELECTED REFERENCES</a:t>
            </a:r>
            <a:endParaRPr lang="en-US" sz="1425" dirty="0"/>
          </a:p>
        </p:txBody>
      </p:sp>
      <p:sp>
        <p:nvSpPr>
          <p:cNvPr id="186" name="Text 182"/>
          <p:cNvSpPr/>
          <p:nvPr/>
        </p:nvSpPr>
        <p:spPr>
          <a:xfrm>
            <a:off x="876264" y="30688980"/>
            <a:ext cx="13075936" cy="737548"/>
          </a:xfrm>
          <a:prstGeom prst="rect">
            <a:avLst/>
          </a:prstGeom>
          <a:noFill/>
          <a:ln/>
        </p:spPr>
        <p:txBody>
          <a:bodyPr wrap="square" lIns="25400" tIns="25400" rIns="25400" bIns="25400" rtlCol="0" anchor="t">
            <a:normAutofit/>
          </a:bodyPr>
          <a:lstStyle/>
          <a:p>
            <a:pPr marL="0" indent="0" algn="l">
              <a:lnSpc>
                <a:spcPct val="107905"/>
              </a:lnSpc>
              <a:buNone/>
            </a:pPr>
            <a:r>
              <a:rPr lang="en-US" sz="1350" dirty="0">
                <a:solidFill>
                  <a:srgbClr val="444141"/>
                </a:solidFill>
                <a:latin typeface="Lora" pitchFamily="34" charset="0"/>
                <a:ea typeface="Lora" pitchFamily="34" charset="-122"/>
                <a:cs typeface="Lora" pitchFamily="34" charset="-120"/>
              </a:rPr>
              <a:t>Bach-Mortensen, A. M., Goodair, B., &amp; Barlow, J. (2022). Outsourcing and children’s social care. </a:t>
            </a:r>
            <a:r>
              <a:rPr lang="en-US" sz="1350" i="1" dirty="0">
                <a:solidFill>
                  <a:srgbClr val="444141"/>
                </a:solidFill>
                <a:latin typeface="Lora" pitchFamily="34" charset="0"/>
                <a:ea typeface="Lora" pitchFamily="34" charset="-122"/>
                <a:cs typeface="Lora" pitchFamily="34" charset="-120"/>
              </a:rPr>
              <a:t>Social Science &amp; Medicine, 313 </a:t>
            </a:r>
            <a:r>
              <a:rPr lang="en-US" sz="1350" dirty="0">
                <a:solidFill>
                  <a:srgbClr val="444141"/>
                </a:solidFill>
                <a:latin typeface="Lora" pitchFamily="34" charset="0"/>
                <a:ea typeface="Lora" pitchFamily="34" charset="-122"/>
                <a:cs typeface="Lora" pitchFamily="34" charset="-120"/>
              </a:rPr>
              <a:t>, 115323. · Goodair, B., Schoenberger, F., &amp; Bach-Mortensen, A. (2026). Commercialisation and care sufficiency. </a:t>
            </a:r>
            <a:r>
              <a:rPr lang="en-US" sz="1350" i="1" dirty="0">
                <a:solidFill>
                  <a:srgbClr val="444141"/>
                </a:solidFill>
                <a:latin typeface="Lora" pitchFamily="34" charset="0"/>
                <a:ea typeface="Lora" pitchFamily="34" charset="-122"/>
                <a:cs typeface="Lora" pitchFamily="34" charset="-120"/>
              </a:rPr>
              <a:t>The Lancet Public Health, 11 </a:t>
            </a:r>
            <a:r>
              <a:rPr lang="en-US" sz="1350" dirty="0">
                <a:solidFill>
                  <a:srgbClr val="444141"/>
                </a:solidFill>
                <a:latin typeface="Lora" pitchFamily="34" charset="0"/>
                <a:ea typeface="Lora" pitchFamily="34" charset="-122"/>
                <a:cs typeface="Lora" pitchFamily="34" charset="-120"/>
              </a:rPr>
              <a:t>(2), e129–e136. · Le Grand, J., &amp; Bartlett, W. (Eds.). (1993). </a:t>
            </a:r>
            <a:r>
              <a:rPr lang="en-US" sz="1350" i="1" dirty="0">
                <a:solidFill>
                  <a:srgbClr val="444141"/>
                </a:solidFill>
                <a:latin typeface="Lora" pitchFamily="34" charset="0"/>
                <a:ea typeface="Lora" pitchFamily="34" charset="-122"/>
                <a:cs typeface="Lora" pitchFamily="34" charset="-120"/>
              </a:rPr>
              <a:t>Quasi-markets and social policy</a:t>
            </a:r>
            <a:r>
              <a:rPr lang="en-US" sz="1350" dirty="0">
                <a:solidFill>
                  <a:srgbClr val="444141"/>
                </a:solidFill>
                <a:latin typeface="Lora" pitchFamily="34" charset="0"/>
                <a:ea typeface="Lora" pitchFamily="34" charset="-122"/>
                <a:cs typeface="Lora" pitchFamily="34" charset="-120"/>
              </a:rPr>
              <a:t>. Macmillan. · National Audit Office. (2025). </a:t>
            </a:r>
            <a:r>
              <a:rPr lang="en-US" sz="1350" i="1" dirty="0">
                <a:solidFill>
                  <a:srgbClr val="444141"/>
                </a:solidFill>
                <a:latin typeface="Lora" pitchFamily="34" charset="0"/>
                <a:ea typeface="Lora" pitchFamily="34" charset="-122"/>
                <a:cs typeface="Lora" pitchFamily="34" charset="-120"/>
              </a:rPr>
              <a:t>Managing children’s residential care </a:t>
            </a:r>
            <a:r>
              <a:rPr lang="en-US" sz="1350" dirty="0">
                <a:solidFill>
                  <a:srgbClr val="444141"/>
                </a:solidFill>
                <a:latin typeface="Lora" pitchFamily="34" charset="0"/>
                <a:ea typeface="Lora" pitchFamily="34" charset="-122"/>
                <a:cs typeface="Lora" pitchFamily="34" charset="-120"/>
              </a:rPr>
              <a:t>(HC 1290).</a:t>
            </a:r>
            <a:endParaRPr lang="en-US" sz="1350" dirty="0"/>
          </a:p>
        </p:txBody>
      </p:sp>
      <p:sp>
        <p:nvSpPr>
          <p:cNvPr id="187" name="Shape 183"/>
          <p:cNvSpPr/>
          <p:nvPr/>
        </p:nvSpPr>
        <p:spPr>
          <a:xfrm>
            <a:off x="14009391" y="30404474"/>
            <a:ext cx="11373" cy="983954"/>
          </a:xfrm>
          <a:prstGeom prst="rect">
            <a:avLst/>
          </a:prstGeom>
          <a:solidFill>
            <a:srgbClr val="201F1D">
              <a:alpha val="16000"/>
            </a:srgbClr>
          </a:solidFill>
          <a:ln/>
        </p:spPr>
        <p:txBody>
          <a:bodyPr/>
          <a:lstStyle/>
          <a:p>
            <a:endParaRPr lang="en-GB"/>
          </a:p>
        </p:txBody>
      </p:sp>
      <p:sp>
        <p:nvSpPr>
          <p:cNvPr id="188" name="Text 184"/>
          <p:cNvSpPr/>
          <p:nvPr/>
        </p:nvSpPr>
        <p:spPr>
          <a:xfrm>
            <a:off x="14363557" y="30404474"/>
            <a:ext cx="8214477" cy="265563"/>
          </a:xfrm>
          <a:prstGeom prst="rect">
            <a:avLst/>
          </a:prstGeom>
          <a:noFill/>
          <a:ln/>
        </p:spPr>
        <p:txBody>
          <a:bodyPr wrap="square" lIns="25400" tIns="25400" rIns="25400" bIns="25400" rtlCol="0" anchor="t">
            <a:normAutofit lnSpcReduction="10000"/>
          </a:bodyPr>
          <a:lstStyle/>
          <a:p>
            <a:pPr marL="0" indent="0" algn="l">
              <a:buNone/>
            </a:pPr>
            <a:r>
              <a:rPr lang="en-US" sz="1425" kern="0" spc="257" dirty="0">
                <a:solidFill>
                  <a:srgbClr val="7D5411"/>
                </a:solidFill>
                <a:latin typeface="Lora" pitchFamily="34" charset="0"/>
                <a:ea typeface="Lora" pitchFamily="34" charset="-122"/>
                <a:cs typeface="Lora" pitchFamily="34" charset="-120"/>
              </a:rPr>
              <a:t>ACKNOWLEDGEMENTS</a:t>
            </a:r>
            <a:endParaRPr lang="en-US" sz="1425" dirty="0"/>
          </a:p>
        </p:txBody>
      </p:sp>
      <p:sp>
        <p:nvSpPr>
          <p:cNvPr id="189" name="Text 185"/>
          <p:cNvSpPr/>
          <p:nvPr/>
        </p:nvSpPr>
        <p:spPr>
          <a:xfrm>
            <a:off x="14363557" y="30688980"/>
            <a:ext cx="7691738" cy="737548"/>
          </a:xfrm>
          <a:prstGeom prst="rect">
            <a:avLst/>
          </a:prstGeom>
          <a:noFill/>
          <a:ln/>
        </p:spPr>
        <p:txBody>
          <a:bodyPr wrap="square" lIns="25400" tIns="25400" rIns="25400" bIns="25400" rtlCol="0" anchor="t">
            <a:normAutofit/>
          </a:bodyPr>
          <a:lstStyle/>
          <a:p>
            <a:pPr marL="0" indent="0" algn="l">
              <a:lnSpc>
                <a:spcPct val="107905"/>
              </a:lnSpc>
              <a:buNone/>
            </a:pPr>
            <a:r>
              <a:rPr lang="en-US" sz="1350" dirty="0">
                <a:solidFill>
                  <a:srgbClr val="444141"/>
                </a:solidFill>
                <a:latin typeface="Lora" pitchFamily="34" charset="0"/>
                <a:ea typeface="Lora" pitchFamily="34" charset="-122"/>
                <a:cs typeface="Lora" pitchFamily="34" charset="-120"/>
              </a:rPr>
              <a:t>Funding is gratefully acknowledged from the Nuffield Foundation. Ethical approval was granted by the authors’ institutional research ethics committee. With thanks to the commissioners and providers who gave their time.</a:t>
            </a:r>
            <a:endParaRPr lang="en-US" sz="1350" dirty="0"/>
          </a:p>
        </p:txBody>
      </p:sp>
      <p:pic>
        <p:nvPicPr>
          <p:cNvPr id="190" name="Picture 189" descr="Blavatnik School of Government - Wikipedia">
            <a:extLst>
              <a:ext uri="{FF2B5EF4-FFF2-40B4-BE49-F238E27FC236}">
                <a16:creationId xmlns:a16="http://schemas.microsoft.com/office/drawing/2014/main" id="{299F0037-AE79-3A94-AB53-1E612C39FBF4}"/>
              </a:ext>
            </a:extLst>
          </p:cNvPr>
          <p:cNvPicPr>
            <a:picLocks noChangeAspect="1"/>
          </p:cNvPicPr>
          <p:nvPr/>
        </p:nvPicPr>
        <p:blipFill>
          <a:blip r:embed="rId5"/>
          <a:stretch>
            <a:fillRect/>
          </a:stretch>
        </p:blipFill>
        <p:spPr>
          <a:xfrm>
            <a:off x="17595263" y="1215567"/>
            <a:ext cx="4364496" cy="2089936"/>
          </a:xfrm>
          <a:prstGeom prst="rect">
            <a:avLst/>
          </a:prstGeom>
        </p:spPr>
      </p:pic>
      <p:sp>
        <p:nvSpPr>
          <p:cNvPr id="13" name="Shape 134">
            <a:extLst>
              <a:ext uri="{FF2B5EF4-FFF2-40B4-BE49-F238E27FC236}">
                <a16:creationId xmlns:a16="http://schemas.microsoft.com/office/drawing/2014/main" id="{118542AA-E6E7-2987-8C73-84F1C2AC269C}"/>
              </a:ext>
            </a:extLst>
          </p:cNvPr>
          <p:cNvSpPr/>
          <p:nvPr/>
        </p:nvSpPr>
        <p:spPr>
          <a:xfrm>
            <a:off x="260081" y="27721730"/>
            <a:ext cx="20955000" cy="11373"/>
          </a:xfrm>
          <a:prstGeom prst="rect">
            <a:avLst/>
          </a:prstGeom>
          <a:solidFill>
            <a:srgbClr val="B68235"/>
          </a:solidFill>
          <a:ln/>
        </p:spPr>
        <p:txBody>
          <a:bodyPr/>
          <a:lstStyle/>
          <a:p>
            <a:endParaRPr lang="en-GB" sz="240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TotalTime>
  <Words>1387</Words>
  <Application>Microsoft Office PowerPoint</Application>
  <PresentationFormat>Custom</PresentationFormat>
  <Paragraphs>113</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Cormorant Garamond</vt:lpstr>
      <vt:lpstr>Lora</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lastModifiedBy>Bella Kelly</cp:lastModifiedBy>
  <cp:revision>1</cp:revision>
  <dcterms:created xsi:type="dcterms:W3CDTF">2026-08-31T19:20:07Z</dcterms:created>
  <dcterms:modified xsi:type="dcterms:W3CDTF">2026-09-01T19:25:36Z</dcterms:modified>
</cp:coreProperties>
</file>